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01" r:id="rId3"/>
    <p:sldId id="346" r:id="rId4"/>
    <p:sldId id="312" r:id="rId5"/>
    <p:sldId id="310" r:id="rId6"/>
    <p:sldId id="347" r:id="rId7"/>
    <p:sldId id="309" r:id="rId8"/>
    <p:sldId id="308" r:id="rId9"/>
    <p:sldId id="348" r:id="rId10"/>
    <p:sldId id="353" r:id="rId11"/>
    <p:sldId id="307" r:id="rId12"/>
    <p:sldId id="306" r:id="rId13"/>
    <p:sldId id="305" r:id="rId14"/>
    <p:sldId id="359" r:id="rId15"/>
    <p:sldId id="304" r:id="rId16"/>
    <p:sldId id="303" r:id="rId17"/>
    <p:sldId id="302" r:id="rId18"/>
    <p:sldId id="349" r:id="rId19"/>
    <p:sldId id="316" r:id="rId20"/>
    <p:sldId id="315" r:id="rId21"/>
    <p:sldId id="314" r:id="rId22"/>
    <p:sldId id="313" r:id="rId23"/>
    <p:sldId id="322" r:id="rId24"/>
    <p:sldId id="321" r:id="rId25"/>
    <p:sldId id="320" r:id="rId26"/>
    <p:sldId id="319" r:id="rId27"/>
    <p:sldId id="318" r:id="rId28"/>
    <p:sldId id="356" r:id="rId29"/>
    <p:sldId id="317" r:id="rId30"/>
    <p:sldId id="350" r:id="rId31"/>
    <p:sldId id="326" r:id="rId32"/>
    <p:sldId id="325" r:id="rId33"/>
    <p:sldId id="354" r:id="rId34"/>
    <p:sldId id="324" r:id="rId35"/>
    <p:sldId id="355" r:id="rId36"/>
    <p:sldId id="323" r:id="rId37"/>
    <p:sldId id="332" r:id="rId38"/>
    <p:sldId id="331" r:id="rId39"/>
    <p:sldId id="330" r:id="rId40"/>
    <p:sldId id="360" r:id="rId41"/>
    <p:sldId id="329" r:id="rId42"/>
    <p:sldId id="328" r:id="rId43"/>
    <p:sldId id="327" r:id="rId44"/>
    <p:sldId id="351" r:id="rId45"/>
    <p:sldId id="335" r:id="rId46"/>
    <p:sldId id="334" r:id="rId47"/>
    <p:sldId id="333" r:id="rId48"/>
    <p:sldId id="357" r:id="rId49"/>
    <p:sldId id="340" r:id="rId50"/>
    <p:sldId id="352" r:id="rId51"/>
    <p:sldId id="339" r:id="rId52"/>
    <p:sldId id="338" r:id="rId53"/>
    <p:sldId id="337" r:id="rId54"/>
    <p:sldId id="336" r:id="rId55"/>
    <p:sldId id="34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50" autoAdjust="0"/>
  </p:normalViewPr>
  <p:slideViewPr>
    <p:cSldViewPr>
      <p:cViewPr>
        <p:scale>
          <a:sx n="95" d="100"/>
          <a:sy n="95" d="100"/>
        </p:scale>
        <p:origin x="-1998" y="-6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D2D8F-4451-4C99-A5B6-5152C01736D5}" type="datetimeFigureOut">
              <a:rPr lang="en-US" smtClean="0"/>
              <a:t>08/13/2014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5CD8B6-0E52-4E75-A428-2B6EEDE0DB2B}" type="slidenum">
              <a:rPr lang="en-US" smtClean="0"/>
              <a:t>‹#›</a:t>
            </a:fld>
            <a:endParaRPr lang="en-US" dirty="0"/>
          </a:p>
        </p:txBody>
      </p:sp>
    </p:spTree>
    <p:extLst>
      <p:ext uri="{BB962C8B-B14F-4D97-AF65-F5344CB8AC3E}">
        <p14:creationId xmlns:p14="http://schemas.microsoft.com/office/powerpoint/2010/main" val="3443787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Basic Design should take one week to teach and then a week to practice and revise.</a:t>
            </a:r>
            <a:endParaRPr lang="en-US" dirty="0"/>
          </a:p>
        </p:txBody>
      </p:sp>
      <p:sp>
        <p:nvSpPr>
          <p:cNvPr id="4" name="Slide Number Placeholder 3"/>
          <p:cNvSpPr>
            <a:spLocks noGrp="1"/>
          </p:cNvSpPr>
          <p:nvPr>
            <p:ph type="sldNum" sz="quarter" idx="10"/>
          </p:nvPr>
        </p:nvSpPr>
        <p:spPr/>
        <p:txBody>
          <a:bodyPr/>
          <a:lstStyle/>
          <a:p>
            <a:fld id="{C35CD8B6-0E52-4E75-A428-2B6EEDE0DB2B}" type="slidenum">
              <a:rPr lang="en-US" smtClean="0"/>
              <a:t>2</a:t>
            </a:fld>
            <a:endParaRPr lang="en-US" dirty="0"/>
          </a:p>
        </p:txBody>
      </p:sp>
    </p:spTree>
    <p:extLst>
      <p:ext uri="{BB962C8B-B14F-4D97-AF65-F5344CB8AC3E}">
        <p14:creationId xmlns:p14="http://schemas.microsoft.com/office/powerpoint/2010/main" val="3989743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Walsworth suggests eight columns, but you may decide that 12 per page or 24 per double page spread works best for you. Advisers and editors should work with their sales rep to set up master pages for the entire book. Lock down the column and grid structure prior to teaching this portion of design. The column or grid you choose acts as the bones of your spread. It holds up everything that gets placed on the page and eventually printed, and helps you organize elements consistently. </a:t>
            </a:r>
            <a:endParaRPr lang="en-US" dirty="0"/>
          </a:p>
        </p:txBody>
      </p:sp>
      <p:sp>
        <p:nvSpPr>
          <p:cNvPr id="4" name="Slide Number Placeholder 3"/>
          <p:cNvSpPr>
            <a:spLocks noGrp="1"/>
          </p:cNvSpPr>
          <p:nvPr>
            <p:ph type="sldNum" sz="quarter" idx="10"/>
          </p:nvPr>
        </p:nvSpPr>
        <p:spPr/>
        <p:txBody>
          <a:bodyPr/>
          <a:lstStyle/>
          <a:p>
            <a:fld id="{C35CD8B6-0E52-4E75-A428-2B6EEDE0DB2B}" type="slidenum">
              <a:rPr lang="en-US" smtClean="0"/>
              <a:t>21</a:t>
            </a:fld>
            <a:endParaRPr lang="en-US" dirty="0"/>
          </a:p>
        </p:txBody>
      </p:sp>
    </p:spTree>
    <p:extLst>
      <p:ext uri="{BB962C8B-B14F-4D97-AF65-F5344CB8AC3E}">
        <p14:creationId xmlns:p14="http://schemas.microsoft.com/office/powerpoint/2010/main" val="2874968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Simply bring down the ruler and leave it on the spread to establish this eyeline. (Note: the ruler or guide will not print in your final copy of the book.)</a:t>
            </a:r>
            <a:endParaRPr lang="en-US" dirty="0"/>
          </a:p>
        </p:txBody>
      </p:sp>
      <p:sp>
        <p:nvSpPr>
          <p:cNvPr id="4" name="Slide Number Placeholder 3"/>
          <p:cNvSpPr>
            <a:spLocks noGrp="1"/>
          </p:cNvSpPr>
          <p:nvPr>
            <p:ph type="sldNum" sz="quarter" idx="10"/>
          </p:nvPr>
        </p:nvSpPr>
        <p:spPr/>
        <p:txBody>
          <a:bodyPr/>
          <a:lstStyle/>
          <a:p>
            <a:fld id="{C35CD8B6-0E52-4E75-A428-2B6EEDE0DB2B}" type="slidenum">
              <a:rPr lang="en-US" smtClean="0"/>
              <a:t>22</a:t>
            </a:fld>
            <a:endParaRPr lang="en-US" dirty="0"/>
          </a:p>
        </p:txBody>
      </p:sp>
    </p:spTree>
    <p:extLst>
      <p:ext uri="{BB962C8B-B14F-4D97-AF65-F5344CB8AC3E}">
        <p14:creationId xmlns:p14="http://schemas.microsoft.com/office/powerpoint/2010/main" val="2012442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Open any book you have in your classroom. Show the students page after page of the same font and style. Let them know that books do not switch fonts. They may boldface or italicize, but the body copy font will remain the same and so does the size of that font. </a:t>
            </a:r>
            <a:endParaRPr lang="en-US" dirty="0"/>
          </a:p>
        </p:txBody>
      </p:sp>
      <p:sp>
        <p:nvSpPr>
          <p:cNvPr id="4" name="Slide Number Placeholder 3"/>
          <p:cNvSpPr>
            <a:spLocks noGrp="1"/>
          </p:cNvSpPr>
          <p:nvPr>
            <p:ph type="sldNum" sz="quarter" idx="10"/>
          </p:nvPr>
        </p:nvSpPr>
        <p:spPr/>
        <p:txBody>
          <a:bodyPr/>
          <a:lstStyle/>
          <a:p>
            <a:fld id="{C35CD8B6-0E52-4E75-A428-2B6EEDE0DB2B}" type="slidenum">
              <a:rPr lang="en-US" smtClean="0"/>
              <a:t>37</a:t>
            </a:fld>
            <a:endParaRPr lang="en-US" dirty="0"/>
          </a:p>
        </p:txBody>
      </p:sp>
    </p:spTree>
    <p:extLst>
      <p:ext uri="{BB962C8B-B14F-4D97-AF65-F5344CB8AC3E}">
        <p14:creationId xmlns:p14="http://schemas.microsoft.com/office/powerpoint/2010/main" val="1870782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can use Character Styles and Paragraph Styles in InDesign or Walsworth’s Online Design to maintain consistent font treatments easily. When typesetters were setting type in newspapers, the rule was an alphabet and a half. This translates to 26 + 13 characters = 39 characters wide.</a:t>
            </a:r>
            <a:endParaRPr lang="en-US" dirty="0"/>
          </a:p>
        </p:txBody>
      </p:sp>
      <p:sp>
        <p:nvSpPr>
          <p:cNvPr id="4" name="Slide Number Placeholder 3"/>
          <p:cNvSpPr>
            <a:spLocks noGrp="1"/>
          </p:cNvSpPr>
          <p:nvPr>
            <p:ph type="sldNum" sz="quarter" idx="10"/>
          </p:nvPr>
        </p:nvSpPr>
        <p:spPr/>
        <p:txBody>
          <a:bodyPr/>
          <a:lstStyle/>
          <a:p>
            <a:fld id="{C35CD8B6-0E52-4E75-A428-2B6EEDE0DB2B}" type="slidenum">
              <a:rPr lang="en-US" smtClean="0"/>
              <a:t>41</a:t>
            </a:fld>
            <a:endParaRPr lang="en-US" dirty="0"/>
          </a:p>
        </p:txBody>
      </p:sp>
    </p:spTree>
    <p:extLst>
      <p:ext uri="{BB962C8B-B14F-4D97-AF65-F5344CB8AC3E}">
        <p14:creationId xmlns:p14="http://schemas.microsoft.com/office/powerpoint/2010/main" val="2618373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With this activity, consider taking one of the basic designs and projecting it on a screen so the whole yearbook class can follow along.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fun, have each student take the basic design they created and try to make it as unreadable as possible. Now, once they have an ugly template, let them go in and use the rules to find appropriate fonts, justification and leading. </a:t>
            </a:r>
            <a:endParaRPr lang="en-US" dirty="0"/>
          </a:p>
        </p:txBody>
      </p:sp>
      <p:sp>
        <p:nvSpPr>
          <p:cNvPr id="4" name="Slide Number Placeholder 3"/>
          <p:cNvSpPr>
            <a:spLocks noGrp="1"/>
          </p:cNvSpPr>
          <p:nvPr>
            <p:ph type="sldNum" sz="quarter" idx="10"/>
          </p:nvPr>
        </p:nvSpPr>
        <p:spPr/>
        <p:txBody>
          <a:bodyPr/>
          <a:lstStyle/>
          <a:p>
            <a:fld id="{C35CD8B6-0E52-4E75-A428-2B6EEDE0DB2B}" type="slidenum">
              <a:rPr lang="en-US" smtClean="0"/>
              <a:t>43</a:t>
            </a:fld>
            <a:endParaRPr lang="en-US" dirty="0"/>
          </a:p>
        </p:txBody>
      </p:sp>
    </p:spTree>
    <p:extLst>
      <p:ext uri="{BB962C8B-B14F-4D97-AF65-F5344CB8AC3E}">
        <p14:creationId xmlns:p14="http://schemas.microsoft.com/office/powerpoint/2010/main" val="456987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Secondary coverage packages: </a:t>
            </a:r>
          </a:p>
          <a:p>
            <a:r>
              <a:rPr lang="en-US" sz="1200" b="0" i="0" u="none" strike="noStrike" kern="1200" baseline="0" dirty="0" smtClean="0">
                <a:solidFill>
                  <a:schemeClr val="tx1"/>
                </a:solidFill>
                <a:latin typeface="+mn-lt"/>
                <a:ea typeface="+mn-ea"/>
                <a:cs typeface="+mn-cs"/>
              </a:rPr>
              <a:t>· Can be a small area to the outside </a:t>
            </a:r>
          </a:p>
          <a:p>
            <a:r>
              <a:rPr lang="en-US" sz="1200" b="0" i="0" u="none" strike="noStrike" kern="1200" baseline="0" dirty="0" smtClean="0">
                <a:solidFill>
                  <a:schemeClr val="tx1"/>
                </a:solidFill>
                <a:latin typeface="+mn-lt"/>
                <a:ea typeface="+mn-ea"/>
                <a:cs typeface="+mn-cs"/>
              </a:rPr>
              <a:t>· Can be a larger area with a group of three photos, a gang caption and headline (a gang caption is one large caption about all photos) </a:t>
            </a:r>
          </a:p>
          <a:p>
            <a:r>
              <a:rPr lang="en-US" sz="1200" b="0" i="0" u="none" strike="noStrike" kern="1200" baseline="0" dirty="0" smtClean="0">
                <a:solidFill>
                  <a:schemeClr val="tx1"/>
                </a:solidFill>
                <a:latin typeface="+mn-lt"/>
                <a:ea typeface="+mn-ea"/>
                <a:cs typeface="+mn-cs"/>
              </a:rPr>
              <a:t>· Can be a dominant package with several pics instead of one </a:t>
            </a:r>
            <a:endParaRPr lang="en-US" dirty="0"/>
          </a:p>
        </p:txBody>
      </p:sp>
      <p:sp>
        <p:nvSpPr>
          <p:cNvPr id="4" name="Slide Number Placeholder 3"/>
          <p:cNvSpPr>
            <a:spLocks noGrp="1"/>
          </p:cNvSpPr>
          <p:nvPr>
            <p:ph type="sldNum" sz="quarter" idx="10"/>
          </p:nvPr>
        </p:nvSpPr>
        <p:spPr/>
        <p:txBody>
          <a:bodyPr/>
          <a:lstStyle/>
          <a:p>
            <a:fld id="{C35CD8B6-0E52-4E75-A428-2B6EEDE0DB2B}" type="slidenum">
              <a:rPr lang="en-US" smtClean="0"/>
              <a:t>54</a:t>
            </a:fld>
            <a:endParaRPr lang="en-US" dirty="0"/>
          </a:p>
        </p:txBody>
      </p:sp>
    </p:spTree>
    <p:extLst>
      <p:ext uri="{BB962C8B-B14F-4D97-AF65-F5344CB8AC3E}">
        <p14:creationId xmlns:p14="http://schemas.microsoft.com/office/powerpoint/2010/main" val="42173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5CD8B6-0E52-4E75-A428-2B6EEDE0DB2B}" type="slidenum">
              <a:rPr lang="en-US" smtClean="0"/>
              <a:t>3</a:t>
            </a:fld>
            <a:endParaRPr lang="en-US" dirty="0"/>
          </a:p>
        </p:txBody>
      </p:sp>
    </p:spTree>
    <p:extLst>
      <p:ext uri="{BB962C8B-B14F-4D97-AF65-F5344CB8AC3E}">
        <p14:creationId xmlns:p14="http://schemas.microsoft.com/office/powerpoint/2010/main" val="62328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5CD8B6-0E52-4E75-A428-2B6EEDE0DB2B}" type="slidenum">
              <a:rPr lang="en-US" smtClean="0"/>
              <a:t>4</a:t>
            </a:fld>
            <a:endParaRPr lang="en-US" dirty="0"/>
          </a:p>
        </p:txBody>
      </p:sp>
    </p:spTree>
    <p:extLst>
      <p:ext uri="{BB962C8B-B14F-4D97-AF65-F5344CB8AC3E}">
        <p14:creationId xmlns:p14="http://schemas.microsoft.com/office/powerpoint/2010/main" val="366489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5CD8B6-0E52-4E75-A428-2B6EEDE0DB2B}" type="slidenum">
              <a:rPr lang="en-US" smtClean="0"/>
              <a:t>5</a:t>
            </a:fld>
            <a:endParaRPr lang="en-US" dirty="0"/>
          </a:p>
        </p:txBody>
      </p:sp>
    </p:spTree>
    <p:extLst>
      <p:ext uri="{BB962C8B-B14F-4D97-AF65-F5344CB8AC3E}">
        <p14:creationId xmlns:p14="http://schemas.microsoft.com/office/powerpoint/2010/main" val="2011045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Ask students to notice the arrangement of materials on a spread. Answers should include: </a:t>
            </a:r>
          </a:p>
          <a:p>
            <a:r>
              <a:rPr lang="en-US" sz="1200" b="0" i="0" u="none" strike="noStrike" kern="1200" baseline="0" dirty="0" smtClean="0">
                <a:solidFill>
                  <a:schemeClr val="tx1"/>
                </a:solidFill>
                <a:latin typeface="+mn-lt"/>
                <a:ea typeface="+mn-ea"/>
                <a:cs typeface="+mn-cs"/>
              </a:rPr>
              <a:t>· Large photo toward the middle </a:t>
            </a:r>
          </a:p>
          <a:p>
            <a:r>
              <a:rPr lang="en-US" sz="1200" b="0" i="0" u="none" strike="noStrike" kern="1200" baseline="0" dirty="0" smtClean="0">
                <a:solidFill>
                  <a:schemeClr val="tx1"/>
                </a:solidFill>
                <a:latin typeface="+mn-lt"/>
                <a:ea typeface="+mn-ea"/>
                <a:cs typeface="+mn-cs"/>
              </a:rPr>
              <a:t>· Smaller photos </a:t>
            </a:r>
          </a:p>
          <a:p>
            <a:r>
              <a:rPr lang="en-US" sz="1200" b="0" i="0" u="none" strike="noStrike" kern="1200" baseline="0" dirty="0" smtClean="0">
                <a:solidFill>
                  <a:schemeClr val="tx1"/>
                </a:solidFill>
                <a:latin typeface="+mn-lt"/>
                <a:ea typeface="+mn-ea"/>
                <a:cs typeface="+mn-cs"/>
              </a:rPr>
              <a:t>· All photos are rectangular </a:t>
            </a:r>
          </a:p>
          <a:p>
            <a:r>
              <a:rPr lang="en-US" sz="1200" b="0" i="0" u="none" strike="noStrike" kern="1200" baseline="0" dirty="0" smtClean="0">
                <a:solidFill>
                  <a:schemeClr val="tx1"/>
                </a:solidFill>
                <a:latin typeface="+mn-lt"/>
                <a:ea typeface="+mn-ea"/>
                <a:cs typeface="+mn-cs"/>
              </a:rPr>
              <a:t>· Photos clustered toward the inside </a:t>
            </a:r>
          </a:p>
          <a:p>
            <a:r>
              <a:rPr lang="en-US" sz="1200" b="0" i="0" u="none" strike="noStrike" kern="1200" baseline="0" dirty="0" smtClean="0">
                <a:solidFill>
                  <a:schemeClr val="tx1"/>
                </a:solidFill>
                <a:latin typeface="+mn-lt"/>
                <a:ea typeface="+mn-ea"/>
                <a:cs typeface="+mn-cs"/>
              </a:rPr>
              <a:t>· Writing to the outside of the pictures </a:t>
            </a:r>
          </a:p>
          <a:p>
            <a:r>
              <a:rPr lang="en-US" sz="1200" b="0" i="0" u="none" strike="noStrike" kern="1200" baseline="0" dirty="0" smtClean="0">
                <a:solidFill>
                  <a:schemeClr val="tx1"/>
                </a:solidFill>
                <a:latin typeface="+mn-lt"/>
                <a:ea typeface="+mn-ea"/>
                <a:cs typeface="+mn-cs"/>
              </a:rPr>
              <a:t>· White space between the pictures is uniform/consistent </a:t>
            </a:r>
          </a:p>
          <a:p>
            <a:r>
              <a:rPr lang="en-US" sz="1200" b="0" i="0" u="none" strike="noStrike" kern="1200" baseline="0" dirty="0" smtClean="0">
                <a:solidFill>
                  <a:schemeClr val="tx1"/>
                </a:solidFill>
                <a:latin typeface="+mn-lt"/>
                <a:ea typeface="+mn-ea"/>
                <a:cs typeface="+mn-cs"/>
              </a:rPr>
              <a:t>· White space is to the outside edge </a:t>
            </a:r>
          </a:p>
          <a:p>
            <a:r>
              <a:rPr lang="en-US" sz="1200" b="0" i="0" u="none" strike="noStrike" kern="1200" baseline="0" dirty="0" smtClean="0">
                <a:solidFill>
                  <a:schemeClr val="tx1"/>
                </a:solidFill>
                <a:latin typeface="+mn-lt"/>
                <a:ea typeface="+mn-ea"/>
                <a:cs typeface="+mn-cs"/>
              </a:rPr>
              <a:t>Open a magazine like </a:t>
            </a:r>
            <a:r>
              <a:rPr lang="en-US" sz="1200" b="0" i="1" u="none" strike="noStrike" kern="1200" baseline="0" dirty="0" smtClean="0">
                <a:solidFill>
                  <a:schemeClr val="tx1"/>
                </a:solidFill>
                <a:latin typeface="+mn-lt"/>
                <a:ea typeface="+mn-ea"/>
                <a:cs typeface="+mn-cs"/>
              </a:rPr>
              <a:t>Entertainment Weekly</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ESPN Magazine</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Southern Living </a:t>
            </a:r>
            <a:r>
              <a:rPr lang="en-US" sz="1200" b="0" i="0" u="none" strike="noStrike" kern="1200" baseline="0" dirty="0" smtClean="0">
                <a:solidFill>
                  <a:schemeClr val="tx1"/>
                </a:solidFill>
                <a:latin typeface="+mn-lt"/>
                <a:ea typeface="+mn-ea"/>
                <a:cs typeface="+mn-cs"/>
              </a:rPr>
              <a:t>and you should also get the same responses. Use websites like Pinterest, and show different editorial design to the class; discuss your likes and dislikes of each spread. Again, focus on dominance, consistent font choices and inside margins.</a:t>
            </a:r>
            <a:endParaRPr lang="en-US" dirty="0"/>
          </a:p>
        </p:txBody>
      </p:sp>
      <p:sp>
        <p:nvSpPr>
          <p:cNvPr id="4" name="Slide Number Placeholder 3"/>
          <p:cNvSpPr>
            <a:spLocks noGrp="1"/>
          </p:cNvSpPr>
          <p:nvPr>
            <p:ph type="sldNum" sz="quarter" idx="10"/>
          </p:nvPr>
        </p:nvSpPr>
        <p:spPr/>
        <p:txBody>
          <a:bodyPr/>
          <a:lstStyle/>
          <a:p>
            <a:fld id="{C35CD8B6-0E52-4E75-A428-2B6EEDE0DB2B}" type="slidenum">
              <a:rPr lang="en-US" smtClean="0"/>
              <a:t>8</a:t>
            </a:fld>
            <a:endParaRPr lang="en-US" dirty="0"/>
          </a:p>
        </p:txBody>
      </p:sp>
    </p:spTree>
    <p:extLst>
      <p:ext uri="{BB962C8B-B14F-4D97-AF65-F5344CB8AC3E}">
        <p14:creationId xmlns:p14="http://schemas.microsoft.com/office/powerpoint/2010/main" val="3327956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36 points = 3 picas </a:t>
            </a:r>
          </a:p>
          <a:p>
            <a:r>
              <a:rPr lang="en-US" sz="1200" b="0" i="0" u="none" strike="noStrike" kern="1200" baseline="0" dirty="0" smtClean="0">
                <a:solidFill>
                  <a:schemeClr val="tx1"/>
                </a:solidFill>
                <a:latin typeface="+mn-lt"/>
                <a:ea typeface="+mn-ea"/>
                <a:cs typeface="+mn-cs"/>
              </a:rPr>
              <a:t>72 points = 6 picas </a:t>
            </a:r>
          </a:p>
          <a:p>
            <a:r>
              <a:rPr lang="en-US" sz="1200" b="0" i="0" u="none" strike="noStrike" kern="1200" baseline="0" dirty="0" smtClean="0">
                <a:solidFill>
                  <a:schemeClr val="tx1"/>
                </a:solidFill>
                <a:latin typeface="+mn-lt"/>
                <a:ea typeface="+mn-ea"/>
                <a:cs typeface="+mn-cs"/>
              </a:rPr>
              <a:t>72 points = 1 inch </a:t>
            </a:r>
            <a:endParaRPr lang="en-US" dirty="0"/>
          </a:p>
        </p:txBody>
      </p:sp>
      <p:sp>
        <p:nvSpPr>
          <p:cNvPr id="4" name="Slide Number Placeholder 3"/>
          <p:cNvSpPr>
            <a:spLocks noGrp="1"/>
          </p:cNvSpPr>
          <p:nvPr>
            <p:ph type="sldNum" sz="quarter" idx="10"/>
          </p:nvPr>
        </p:nvSpPr>
        <p:spPr/>
        <p:txBody>
          <a:bodyPr/>
          <a:lstStyle/>
          <a:p>
            <a:fld id="{C35CD8B6-0E52-4E75-A428-2B6EEDE0DB2B}" type="slidenum">
              <a:rPr lang="en-US" smtClean="0"/>
              <a:t>12</a:t>
            </a:fld>
            <a:endParaRPr lang="en-US" dirty="0"/>
          </a:p>
        </p:txBody>
      </p:sp>
    </p:spTree>
    <p:extLst>
      <p:ext uri="{BB962C8B-B14F-4D97-AF65-F5344CB8AC3E}">
        <p14:creationId xmlns:p14="http://schemas.microsoft.com/office/powerpoint/2010/main" val="284241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Point out the following to students: </a:t>
            </a:r>
          </a:p>
          <a:p>
            <a:r>
              <a:rPr lang="en-US" sz="1200" b="0" i="0" u="none" strike="noStrike" kern="1200" baseline="0" dirty="0" smtClean="0">
                <a:solidFill>
                  <a:schemeClr val="tx1"/>
                </a:solidFill>
                <a:latin typeface="+mn-lt"/>
                <a:ea typeface="+mn-ea"/>
                <a:cs typeface="+mn-cs"/>
              </a:rPr>
              <a:t>· Notice there are several similar photos placed around the dominant. </a:t>
            </a:r>
          </a:p>
          <a:p>
            <a:r>
              <a:rPr lang="en-US" sz="1200" b="0" i="0" u="none" strike="noStrike" kern="1200" baseline="0" dirty="0" smtClean="0">
                <a:solidFill>
                  <a:schemeClr val="tx1"/>
                </a:solidFill>
                <a:latin typeface="+mn-lt"/>
                <a:ea typeface="+mn-ea"/>
                <a:cs typeface="+mn-cs"/>
              </a:rPr>
              <a:t>· Notice that the spacing between all pictures is consistent. </a:t>
            </a:r>
          </a:p>
          <a:p>
            <a:r>
              <a:rPr lang="en-US" sz="1200" b="0" i="0" u="none" strike="noStrike" kern="1200" baseline="0" dirty="0" smtClean="0">
                <a:solidFill>
                  <a:schemeClr val="tx1"/>
                </a:solidFill>
                <a:latin typeface="+mn-lt"/>
                <a:ea typeface="+mn-ea"/>
                <a:cs typeface="+mn-cs"/>
              </a:rPr>
              <a:t>· Notice that the copy/captions are placed next to each photo. </a:t>
            </a:r>
          </a:p>
          <a:p>
            <a:r>
              <a:rPr lang="en-US" sz="1200" b="0" i="0" u="none" strike="noStrike" kern="1200" baseline="0" dirty="0" smtClean="0">
                <a:solidFill>
                  <a:schemeClr val="tx1"/>
                </a:solidFill>
                <a:latin typeface="+mn-lt"/>
                <a:ea typeface="+mn-ea"/>
                <a:cs typeface="+mn-cs"/>
              </a:rPr>
              <a:t>· Notice that the story is in neat columns, and all elements have consistent spacing. </a:t>
            </a:r>
          </a:p>
          <a:p>
            <a:r>
              <a:rPr lang="en-US" sz="1200" b="0" i="0" u="none" strike="noStrike" kern="1200" baseline="0" dirty="0" smtClean="0">
                <a:solidFill>
                  <a:schemeClr val="tx1"/>
                </a:solidFill>
                <a:latin typeface="+mn-lt"/>
                <a:ea typeface="+mn-ea"/>
                <a:cs typeface="+mn-cs"/>
              </a:rPr>
              <a:t>It’s important to emphasize the concept of entry points to your students when looking at a design. Where will the reader be drawn to the spread? How does the design communicate? </a:t>
            </a:r>
            <a:endParaRPr lang="en-US" dirty="0"/>
          </a:p>
        </p:txBody>
      </p:sp>
      <p:sp>
        <p:nvSpPr>
          <p:cNvPr id="4" name="Slide Number Placeholder 3"/>
          <p:cNvSpPr>
            <a:spLocks noGrp="1"/>
          </p:cNvSpPr>
          <p:nvPr>
            <p:ph type="sldNum" sz="quarter" idx="10"/>
          </p:nvPr>
        </p:nvSpPr>
        <p:spPr/>
        <p:txBody>
          <a:bodyPr/>
          <a:lstStyle/>
          <a:p>
            <a:fld id="{C35CD8B6-0E52-4E75-A428-2B6EEDE0DB2B}" type="slidenum">
              <a:rPr lang="en-US" smtClean="0"/>
              <a:t>14</a:t>
            </a:fld>
            <a:endParaRPr lang="en-US" dirty="0"/>
          </a:p>
        </p:txBody>
      </p:sp>
    </p:spTree>
    <p:extLst>
      <p:ext uri="{BB962C8B-B14F-4D97-AF65-F5344CB8AC3E}">
        <p14:creationId xmlns:p14="http://schemas.microsoft.com/office/powerpoint/2010/main" val="2376927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Each student will have a layout sheet and a white piece of paper.</a:t>
            </a:r>
          </a:p>
          <a:p>
            <a:r>
              <a:rPr lang="en-US" sz="1200" b="0" i="0" u="none" strike="noStrike" kern="1200" baseline="0" dirty="0" smtClean="0">
                <a:solidFill>
                  <a:schemeClr val="tx1"/>
                </a:solidFill>
                <a:latin typeface="+mn-lt"/>
                <a:ea typeface="+mn-ea"/>
                <a:cs typeface="+mn-cs"/>
              </a:rPr>
              <a:t>· Check to see if the class has all rectangles on the spread </a:t>
            </a:r>
          </a:p>
          <a:p>
            <a:r>
              <a:rPr lang="en-US" sz="1200" b="0" i="0" u="none" strike="noStrike" kern="1200" baseline="0" dirty="0" smtClean="0">
                <a:solidFill>
                  <a:schemeClr val="tx1"/>
                </a:solidFill>
                <a:latin typeface="+mn-lt"/>
                <a:ea typeface="+mn-ea"/>
                <a:cs typeface="+mn-cs"/>
              </a:rPr>
              <a:t>· Check to see if dominant is placed toward the center </a:t>
            </a:r>
          </a:p>
          <a:p>
            <a:r>
              <a:rPr lang="en-US" sz="1200" b="0" i="0" u="none" strike="noStrike" kern="1200" baseline="0" dirty="0" smtClean="0">
                <a:solidFill>
                  <a:schemeClr val="tx1"/>
                </a:solidFill>
                <a:latin typeface="+mn-lt"/>
                <a:ea typeface="+mn-ea"/>
                <a:cs typeface="+mn-cs"/>
              </a:rPr>
              <a:t>· Check to see if all elements are one pica apart </a:t>
            </a:r>
          </a:p>
          <a:p>
            <a:r>
              <a:rPr lang="en-US" sz="1200" b="0" i="0" u="none" strike="noStrike" kern="1200" baseline="0" dirty="0" smtClean="0">
                <a:solidFill>
                  <a:schemeClr val="tx1"/>
                </a:solidFill>
                <a:latin typeface="+mn-lt"/>
                <a:ea typeface="+mn-ea"/>
                <a:cs typeface="+mn-cs"/>
              </a:rPr>
              <a:t>· Check to see if there is an eyeline </a:t>
            </a:r>
          </a:p>
          <a:p>
            <a:r>
              <a:rPr lang="en-US" sz="1200" b="0" i="0" u="none" strike="noStrike" kern="1200" baseline="0" dirty="0" smtClean="0">
                <a:solidFill>
                  <a:schemeClr val="tx1"/>
                </a:solidFill>
                <a:latin typeface="+mn-lt"/>
                <a:ea typeface="+mn-ea"/>
                <a:cs typeface="+mn-cs"/>
              </a:rPr>
              <a:t>Once all students have the concept, let them play with different variations using all the same rules. </a:t>
            </a:r>
            <a:endParaRPr lang="en-US" dirty="0"/>
          </a:p>
        </p:txBody>
      </p:sp>
      <p:sp>
        <p:nvSpPr>
          <p:cNvPr id="4" name="Slide Number Placeholder 3"/>
          <p:cNvSpPr>
            <a:spLocks noGrp="1"/>
          </p:cNvSpPr>
          <p:nvPr>
            <p:ph type="sldNum" sz="quarter" idx="10"/>
          </p:nvPr>
        </p:nvSpPr>
        <p:spPr/>
        <p:txBody>
          <a:bodyPr/>
          <a:lstStyle/>
          <a:p>
            <a:fld id="{C35CD8B6-0E52-4E75-A428-2B6EEDE0DB2B}" type="slidenum">
              <a:rPr lang="en-US" smtClean="0"/>
              <a:t>16</a:t>
            </a:fld>
            <a:endParaRPr lang="en-US" dirty="0"/>
          </a:p>
        </p:txBody>
      </p:sp>
    </p:spTree>
    <p:extLst>
      <p:ext uri="{BB962C8B-B14F-4D97-AF65-F5344CB8AC3E}">
        <p14:creationId xmlns:p14="http://schemas.microsoft.com/office/powerpoint/2010/main" val="174055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Before students create their own designs, they should know what resources they will be using on the page. For example, even though dealing with photos doesn’t start until the second section of this activity, they should know what images they have to work with, and whether the dominant will be horizontal or vertical.</a:t>
            </a:r>
            <a:endParaRPr lang="en-US" dirty="0"/>
          </a:p>
        </p:txBody>
      </p:sp>
      <p:sp>
        <p:nvSpPr>
          <p:cNvPr id="4" name="Slide Number Placeholder 3"/>
          <p:cNvSpPr>
            <a:spLocks noGrp="1"/>
          </p:cNvSpPr>
          <p:nvPr>
            <p:ph type="sldNum" sz="quarter" idx="10"/>
          </p:nvPr>
        </p:nvSpPr>
        <p:spPr/>
        <p:txBody>
          <a:bodyPr/>
          <a:lstStyle/>
          <a:p>
            <a:fld id="{C35CD8B6-0E52-4E75-A428-2B6EEDE0DB2B}" type="slidenum">
              <a:rPr lang="en-US" smtClean="0"/>
              <a:t>20</a:t>
            </a:fld>
            <a:endParaRPr lang="en-US" dirty="0"/>
          </a:p>
        </p:txBody>
      </p:sp>
    </p:spTree>
    <p:extLst>
      <p:ext uri="{BB962C8B-B14F-4D97-AF65-F5344CB8AC3E}">
        <p14:creationId xmlns:p14="http://schemas.microsoft.com/office/powerpoint/2010/main" val="3360203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AED566-AFC2-4943-98CA-1DBF4C530F2C}" type="datetimeFigureOut">
              <a:rPr lang="en-US" smtClean="0"/>
              <a:t>08/13/2014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82E791-34CA-492E-9117-C17A4A420D37}" type="slidenum">
              <a:rPr lang="en-US" smtClean="0"/>
              <a:t>‹#›</a:t>
            </a:fld>
            <a:endParaRPr lang="en-US" dirty="0"/>
          </a:p>
        </p:txBody>
      </p:sp>
    </p:spTree>
    <p:extLst>
      <p:ext uri="{BB962C8B-B14F-4D97-AF65-F5344CB8AC3E}">
        <p14:creationId xmlns:p14="http://schemas.microsoft.com/office/powerpoint/2010/main" val="191561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AED566-AFC2-4943-98CA-1DBF4C530F2C}" type="datetimeFigureOut">
              <a:rPr lang="en-US" smtClean="0"/>
              <a:t>08/13/2014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82E791-34CA-492E-9117-C17A4A420D37}" type="slidenum">
              <a:rPr lang="en-US" smtClean="0"/>
              <a:t>‹#›</a:t>
            </a:fld>
            <a:endParaRPr lang="en-US" dirty="0"/>
          </a:p>
        </p:txBody>
      </p:sp>
    </p:spTree>
    <p:extLst>
      <p:ext uri="{BB962C8B-B14F-4D97-AF65-F5344CB8AC3E}">
        <p14:creationId xmlns:p14="http://schemas.microsoft.com/office/powerpoint/2010/main" val="3384438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AED566-AFC2-4943-98CA-1DBF4C530F2C}" type="datetimeFigureOut">
              <a:rPr lang="en-US" smtClean="0"/>
              <a:t>08/13/2014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82E791-34CA-492E-9117-C17A4A420D37}" type="slidenum">
              <a:rPr lang="en-US" smtClean="0"/>
              <a:t>‹#›</a:t>
            </a:fld>
            <a:endParaRPr lang="en-US" dirty="0"/>
          </a:p>
        </p:txBody>
      </p:sp>
    </p:spTree>
    <p:extLst>
      <p:ext uri="{BB962C8B-B14F-4D97-AF65-F5344CB8AC3E}">
        <p14:creationId xmlns:p14="http://schemas.microsoft.com/office/powerpoint/2010/main" val="123377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AED566-AFC2-4943-98CA-1DBF4C530F2C}" type="datetimeFigureOut">
              <a:rPr lang="en-US" smtClean="0"/>
              <a:t>08/13/2014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82E791-34CA-492E-9117-C17A4A420D37}" type="slidenum">
              <a:rPr lang="en-US" smtClean="0"/>
              <a:t>‹#›</a:t>
            </a:fld>
            <a:endParaRPr lang="en-US" dirty="0"/>
          </a:p>
        </p:txBody>
      </p:sp>
    </p:spTree>
    <p:extLst>
      <p:ext uri="{BB962C8B-B14F-4D97-AF65-F5344CB8AC3E}">
        <p14:creationId xmlns:p14="http://schemas.microsoft.com/office/powerpoint/2010/main" val="268752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AED566-AFC2-4943-98CA-1DBF4C530F2C}" type="datetimeFigureOut">
              <a:rPr lang="en-US" smtClean="0"/>
              <a:t>08/13/2014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82E791-34CA-492E-9117-C17A4A420D37}" type="slidenum">
              <a:rPr lang="en-US" smtClean="0"/>
              <a:t>‹#›</a:t>
            </a:fld>
            <a:endParaRPr lang="en-US" dirty="0"/>
          </a:p>
        </p:txBody>
      </p:sp>
    </p:spTree>
    <p:extLst>
      <p:ext uri="{BB962C8B-B14F-4D97-AF65-F5344CB8AC3E}">
        <p14:creationId xmlns:p14="http://schemas.microsoft.com/office/powerpoint/2010/main" val="52759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AED566-AFC2-4943-98CA-1DBF4C530F2C}" type="datetimeFigureOut">
              <a:rPr lang="en-US" smtClean="0"/>
              <a:t>08/13/2014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82E791-34CA-492E-9117-C17A4A420D37}" type="slidenum">
              <a:rPr lang="en-US" smtClean="0"/>
              <a:t>‹#›</a:t>
            </a:fld>
            <a:endParaRPr lang="en-US" dirty="0"/>
          </a:p>
        </p:txBody>
      </p:sp>
    </p:spTree>
    <p:extLst>
      <p:ext uri="{BB962C8B-B14F-4D97-AF65-F5344CB8AC3E}">
        <p14:creationId xmlns:p14="http://schemas.microsoft.com/office/powerpoint/2010/main" val="111342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AED566-AFC2-4943-98CA-1DBF4C530F2C}" type="datetimeFigureOut">
              <a:rPr lang="en-US" smtClean="0"/>
              <a:t>08/13/2014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82E791-34CA-492E-9117-C17A4A420D37}" type="slidenum">
              <a:rPr lang="en-US" smtClean="0"/>
              <a:t>‹#›</a:t>
            </a:fld>
            <a:endParaRPr lang="en-US" dirty="0"/>
          </a:p>
        </p:txBody>
      </p:sp>
    </p:spTree>
    <p:extLst>
      <p:ext uri="{BB962C8B-B14F-4D97-AF65-F5344CB8AC3E}">
        <p14:creationId xmlns:p14="http://schemas.microsoft.com/office/powerpoint/2010/main" val="4071545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AED566-AFC2-4943-98CA-1DBF4C530F2C}" type="datetimeFigureOut">
              <a:rPr lang="en-US" smtClean="0"/>
              <a:t>08/13/2014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82E791-34CA-492E-9117-C17A4A420D37}" type="slidenum">
              <a:rPr lang="en-US" smtClean="0"/>
              <a:t>‹#›</a:t>
            </a:fld>
            <a:endParaRPr lang="en-US" dirty="0"/>
          </a:p>
        </p:txBody>
      </p:sp>
    </p:spTree>
    <p:extLst>
      <p:ext uri="{BB962C8B-B14F-4D97-AF65-F5344CB8AC3E}">
        <p14:creationId xmlns:p14="http://schemas.microsoft.com/office/powerpoint/2010/main" val="10080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ED566-AFC2-4943-98CA-1DBF4C530F2C}" type="datetimeFigureOut">
              <a:rPr lang="en-US" smtClean="0"/>
              <a:t>08/13/2014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82E791-34CA-492E-9117-C17A4A420D37}" type="slidenum">
              <a:rPr lang="en-US" smtClean="0"/>
              <a:t>‹#›</a:t>
            </a:fld>
            <a:endParaRPr lang="en-US" dirty="0"/>
          </a:p>
        </p:txBody>
      </p:sp>
    </p:spTree>
    <p:extLst>
      <p:ext uri="{BB962C8B-B14F-4D97-AF65-F5344CB8AC3E}">
        <p14:creationId xmlns:p14="http://schemas.microsoft.com/office/powerpoint/2010/main" val="148189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AED566-AFC2-4943-98CA-1DBF4C530F2C}" type="datetimeFigureOut">
              <a:rPr lang="en-US" smtClean="0"/>
              <a:t>08/13/2014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82E791-34CA-492E-9117-C17A4A420D37}" type="slidenum">
              <a:rPr lang="en-US" smtClean="0"/>
              <a:t>‹#›</a:t>
            </a:fld>
            <a:endParaRPr lang="en-US" dirty="0"/>
          </a:p>
        </p:txBody>
      </p:sp>
    </p:spTree>
    <p:extLst>
      <p:ext uri="{BB962C8B-B14F-4D97-AF65-F5344CB8AC3E}">
        <p14:creationId xmlns:p14="http://schemas.microsoft.com/office/powerpoint/2010/main" val="388000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AED566-AFC2-4943-98CA-1DBF4C530F2C}" type="datetimeFigureOut">
              <a:rPr lang="en-US" smtClean="0"/>
              <a:t>08/13/2014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82E791-34CA-492E-9117-C17A4A420D37}" type="slidenum">
              <a:rPr lang="en-US" smtClean="0"/>
              <a:t>‹#›</a:t>
            </a:fld>
            <a:endParaRPr lang="en-US" dirty="0"/>
          </a:p>
        </p:txBody>
      </p:sp>
    </p:spTree>
    <p:extLst>
      <p:ext uri="{BB962C8B-B14F-4D97-AF65-F5344CB8AC3E}">
        <p14:creationId xmlns:p14="http://schemas.microsoft.com/office/powerpoint/2010/main" val="148022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29600" y="981075"/>
            <a:ext cx="274320" cy="111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ED566-AFC2-4943-98CA-1DBF4C530F2C}" type="datetimeFigureOut">
              <a:rPr lang="en-US" smtClean="0"/>
              <a:t>08/13/2014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2E791-34CA-492E-9117-C17A4A420D37}" type="slidenum">
              <a:rPr lang="en-US" smtClean="0"/>
              <a:t>‹#›</a:t>
            </a:fld>
            <a:endParaRPr lang="en-US" dirty="0"/>
          </a:p>
        </p:txBody>
      </p:sp>
    </p:spTree>
    <p:extLst>
      <p:ext uri="{BB962C8B-B14F-4D97-AF65-F5344CB8AC3E}">
        <p14:creationId xmlns:p14="http://schemas.microsoft.com/office/powerpoint/2010/main" val="2399423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800600"/>
            <a:ext cx="6400800" cy="1752600"/>
          </a:xfrm>
        </p:spPr>
        <p:txBody>
          <a:bodyPr>
            <a:normAutofit fontScale="85000" lnSpcReduction="20000"/>
          </a:bodyPr>
          <a:lstStyle/>
          <a:p>
            <a:endParaRPr lang="en-US" dirty="0"/>
          </a:p>
          <a:p>
            <a:endParaRPr lang="en-US" dirty="0"/>
          </a:p>
          <a:p>
            <a:r>
              <a:rPr lang="en-US" dirty="0"/>
              <a:t> </a:t>
            </a:r>
            <a:r>
              <a:rPr lang="en-US" b="1" dirty="0" smtClean="0">
                <a:solidFill>
                  <a:schemeClr val="bg1"/>
                </a:solidFill>
                <a:latin typeface="AWPCHelvetica" panose="00000400000000000000" pitchFamily="2" charset="0"/>
              </a:rPr>
              <a:t>UNDERSTANDING WHY</a:t>
            </a:r>
          </a:p>
          <a:p>
            <a:r>
              <a:rPr lang="en-US" b="1" dirty="0" smtClean="0">
                <a:solidFill>
                  <a:schemeClr val="bg1"/>
                </a:solidFill>
                <a:latin typeface="AWPCHelvetica" panose="00000400000000000000" pitchFamily="2" charset="0"/>
              </a:rPr>
              <a:t>DESIGN </a:t>
            </a:r>
            <a:r>
              <a:rPr lang="en-US" b="1" dirty="0">
                <a:solidFill>
                  <a:schemeClr val="bg1"/>
                </a:solidFill>
                <a:latin typeface="AWPCHelvetica" panose="00000400000000000000" pitchFamily="2" charset="0"/>
              </a:rPr>
              <a:t>MATTERS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5462337"/>
            <a:ext cx="1714500" cy="1017134"/>
          </a:xfrm>
          <a:prstGeom prst="rect">
            <a:avLst/>
          </a:prstGeom>
        </p:spPr>
      </p:pic>
    </p:spTree>
    <p:extLst>
      <p:ext uri="{BB962C8B-B14F-4D97-AF65-F5344CB8AC3E}">
        <p14:creationId xmlns:p14="http://schemas.microsoft.com/office/powerpoint/2010/main" val="12088745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31706" y="0"/>
            <a:ext cx="5483494" cy="1219200"/>
          </a:xfrm>
        </p:spPr>
        <p:txBody>
          <a:bodyPr>
            <a:normAutofit/>
          </a:bodyPr>
          <a:lstStyle/>
          <a:p>
            <a:r>
              <a:rPr lang="en-US" sz="2700" b="1" dirty="0">
                <a:solidFill>
                  <a:schemeClr val="bg1"/>
                </a:solidFill>
                <a:latin typeface="AWPCHelvetica" panose="00000400000000000000" pitchFamily="2" charset="0"/>
              </a:rPr>
              <a:t>Lesson 2: Starting With a </a:t>
            </a:r>
            <a:r>
              <a:rPr lang="en-US" sz="2700" b="1" dirty="0" smtClean="0">
                <a:solidFill>
                  <a:schemeClr val="bg1"/>
                </a:solidFill>
                <a:latin typeface="AWPCHelvetica" panose="00000400000000000000" pitchFamily="2" charset="0"/>
              </a:rPr>
              <a:t/>
            </a:r>
            <a:br>
              <a:rPr lang="en-US" sz="2700" b="1" dirty="0" smtClean="0">
                <a:solidFill>
                  <a:schemeClr val="bg1"/>
                </a:solidFill>
                <a:latin typeface="AWPCHelvetica" panose="00000400000000000000" pitchFamily="2" charset="0"/>
              </a:rPr>
            </a:br>
            <a:r>
              <a:rPr lang="en-US" sz="2700" b="1" dirty="0" smtClean="0">
                <a:solidFill>
                  <a:schemeClr val="bg1"/>
                </a:solidFill>
                <a:latin typeface="AWPCHelvetica" panose="00000400000000000000" pitchFamily="2" charset="0"/>
              </a:rPr>
              <a:t>Blank </a:t>
            </a:r>
            <a:r>
              <a:rPr lang="en-US" sz="2700" b="1" dirty="0">
                <a:solidFill>
                  <a:schemeClr val="bg1"/>
                </a:solidFill>
                <a:latin typeface="AWPCHelvetica" panose="00000400000000000000" pitchFamily="2" charset="0"/>
              </a:rPr>
              <a:t>Page</a:t>
            </a:r>
          </a:p>
        </p:txBody>
      </p:sp>
      <p:sp>
        <p:nvSpPr>
          <p:cNvPr id="2" name="TextBox 1"/>
          <p:cNvSpPr txBox="1"/>
          <p:nvPr/>
        </p:nvSpPr>
        <p:spPr>
          <a:xfrm>
            <a:off x="914401" y="1600200"/>
            <a:ext cx="7315200" cy="3139321"/>
          </a:xfrm>
          <a:prstGeom prst="rect">
            <a:avLst/>
          </a:prstGeom>
          <a:noFill/>
        </p:spPr>
        <p:txBody>
          <a:bodyPr wrap="square" rtlCol="0">
            <a:spAutoFit/>
          </a:bodyPr>
          <a:lstStyle/>
          <a:p>
            <a:r>
              <a:rPr lang="en-US" b="1" dirty="0">
                <a:latin typeface="AWPCHelvetica" panose="00000400000000000000" pitchFamily="2" charset="0"/>
              </a:rPr>
              <a:t>When it comes to yearbook design, where do you begin? </a:t>
            </a:r>
            <a:endParaRPr lang="en-US" b="1" dirty="0" smtClean="0">
              <a:latin typeface="AWPCHelvetica" panose="00000400000000000000" pitchFamily="2" charset="0"/>
            </a:endParaRPr>
          </a:p>
          <a:p>
            <a:pPr marL="285750" indent="-285750">
              <a:buFont typeface="Arial" panose="020B0604020202020204" pitchFamily="34" charset="0"/>
              <a:buChar char="•"/>
            </a:pPr>
            <a:endParaRPr lang="en-US" dirty="0">
              <a:latin typeface="AWPCHelvetica" panose="00000400000000000000" pitchFamily="2" charset="0"/>
            </a:endParaRPr>
          </a:p>
          <a:p>
            <a:pPr marL="285750" indent="-285750">
              <a:buFont typeface="Arial" panose="020B0604020202020204" pitchFamily="34" charset="0"/>
              <a:buChar char="•"/>
            </a:pPr>
            <a:r>
              <a:rPr lang="en-US" dirty="0" smtClean="0">
                <a:latin typeface="AWPCHelvetica" panose="00000400000000000000" pitchFamily="2" charset="0"/>
              </a:rPr>
              <a:t>Pages are designed as </a:t>
            </a:r>
            <a:r>
              <a:rPr lang="en-US" b="1" dirty="0">
                <a:latin typeface="AWPCHelvetica" panose="00000400000000000000" pitchFamily="2" charset="0"/>
              </a:rPr>
              <a:t>double-page spreads (DPS)</a:t>
            </a:r>
            <a:r>
              <a:rPr lang="en-US" dirty="0">
                <a:latin typeface="AWPCHelvetica" panose="00000400000000000000" pitchFamily="2" charset="0"/>
              </a:rPr>
              <a:t>. </a:t>
            </a:r>
          </a:p>
          <a:p>
            <a:pPr marL="285750" indent="-285750">
              <a:buFont typeface="Arial" panose="020B0604020202020204" pitchFamily="34" charset="0"/>
              <a:buChar char="•"/>
            </a:pPr>
            <a:r>
              <a:rPr lang="en-US" dirty="0">
                <a:latin typeface="AWPCHelvetica" panose="00000400000000000000" pitchFamily="2" charset="0"/>
              </a:rPr>
              <a:t>A double-page spread means </a:t>
            </a:r>
            <a:r>
              <a:rPr lang="en-US" dirty="0" smtClean="0">
                <a:latin typeface="AWPCHelvetica" panose="00000400000000000000" pitchFamily="2" charset="0"/>
              </a:rPr>
              <a:t>the </a:t>
            </a:r>
            <a:r>
              <a:rPr lang="en-US" dirty="0">
                <a:latin typeface="AWPCHelvetica" panose="00000400000000000000" pitchFamily="2" charset="0"/>
              </a:rPr>
              <a:t>left and right </a:t>
            </a:r>
            <a:r>
              <a:rPr lang="en-US" dirty="0" smtClean="0">
                <a:latin typeface="AWPCHelvetica" panose="00000400000000000000" pitchFamily="2" charset="0"/>
              </a:rPr>
              <a:t>pages are seen as </a:t>
            </a:r>
            <a:r>
              <a:rPr lang="en-US" dirty="0">
                <a:latin typeface="AWPCHelvetica" panose="00000400000000000000" pitchFamily="2" charset="0"/>
              </a:rPr>
              <a:t>one </a:t>
            </a:r>
            <a:r>
              <a:rPr lang="en-US" dirty="0" smtClean="0">
                <a:latin typeface="AWPCHelvetica" panose="00000400000000000000" pitchFamily="2" charset="0"/>
              </a:rPr>
              <a:t>layout, one unit – a horizontal rectangle instead of two </a:t>
            </a:r>
            <a:r>
              <a:rPr lang="en-US" dirty="0">
                <a:latin typeface="AWPCHelvetica" panose="00000400000000000000" pitchFamily="2" charset="0"/>
              </a:rPr>
              <a:t>vertical </a:t>
            </a:r>
            <a:r>
              <a:rPr lang="en-US" dirty="0" smtClean="0">
                <a:latin typeface="AWPCHelvetica" panose="00000400000000000000" pitchFamily="2" charset="0"/>
              </a:rPr>
              <a:t>rectangles. </a:t>
            </a:r>
            <a:endParaRPr lang="en-US" dirty="0">
              <a:latin typeface="AWPCHelvetica" panose="00000400000000000000" pitchFamily="2" charset="0"/>
            </a:endParaRPr>
          </a:p>
          <a:p>
            <a:pPr marL="285750" indent="-285750">
              <a:buFont typeface="Arial" panose="020B0604020202020204" pitchFamily="34" charset="0"/>
              <a:buChar char="•"/>
            </a:pPr>
            <a:r>
              <a:rPr lang="en-US" dirty="0" smtClean="0">
                <a:latin typeface="AWPCHelvetica" panose="00000400000000000000" pitchFamily="2" charset="0"/>
              </a:rPr>
              <a:t>The spread has </a:t>
            </a:r>
            <a:r>
              <a:rPr lang="en-US" dirty="0">
                <a:latin typeface="AWPCHelvetica" panose="00000400000000000000" pitchFamily="2" charset="0"/>
              </a:rPr>
              <a:t>external margins. This area has two </a:t>
            </a:r>
            <a:r>
              <a:rPr lang="en-US" dirty="0" smtClean="0">
                <a:latin typeface="AWPCHelvetica" panose="00000400000000000000" pitchFamily="2" charset="0"/>
              </a:rPr>
              <a:t>jobs:</a:t>
            </a:r>
          </a:p>
          <a:p>
            <a:pPr marL="800100" lvl="1" indent="-342900">
              <a:buFont typeface="+mj-lt"/>
              <a:buAutoNum type="arabicPeriod"/>
            </a:pPr>
            <a:r>
              <a:rPr lang="en-US" dirty="0" smtClean="0">
                <a:latin typeface="AWPCHelvetica" panose="00000400000000000000" pitchFamily="2" charset="0"/>
              </a:rPr>
              <a:t>To </a:t>
            </a:r>
            <a:r>
              <a:rPr lang="en-US" dirty="0">
                <a:latin typeface="AWPCHelvetica" panose="00000400000000000000" pitchFamily="2" charset="0"/>
              </a:rPr>
              <a:t>create a frame of white space around the </a:t>
            </a:r>
            <a:r>
              <a:rPr lang="en-US" dirty="0" smtClean="0">
                <a:latin typeface="AWPCHelvetica" panose="00000400000000000000" pitchFamily="2" charset="0"/>
              </a:rPr>
              <a:t>page</a:t>
            </a:r>
          </a:p>
          <a:p>
            <a:pPr marL="800100" lvl="1" indent="-342900">
              <a:buFont typeface="+mj-lt"/>
              <a:buAutoNum type="arabicPeriod"/>
            </a:pPr>
            <a:r>
              <a:rPr lang="en-US" dirty="0">
                <a:latin typeface="AWPCHelvetica" panose="00000400000000000000" pitchFamily="2" charset="0"/>
              </a:rPr>
              <a:t>F</a:t>
            </a:r>
            <a:r>
              <a:rPr lang="en-US" dirty="0" smtClean="0">
                <a:latin typeface="AWPCHelvetica" panose="00000400000000000000" pitchFamily="2" charset="0"/>
              </a:rPr>
              <a:t>or </a:t>
            </a:r>
            <a:r>
              <a:rPr lang="en-US" dirty="0">
                <a:latin typeface="AWPCHelvetica" panose="00000400000000000000" pitchFamily="2" charset="0"/>
              </a:rPr>
              <a:t>the </a:t>
            </a:r>
            <a:r>
              <a:rPr lang="en-US" dirty="0" smtClean="0">
                <a:latin typeface="AWPCHelvetica" panose="00000400000000000000" pitchFamily="2" charset="0"/>
              </a:rPr>
              <a:t>printer </a:t>
            </a:r>
            <a:r>
              <a:rPr lang="en-US" dirty="0">
                <a:latin typeface="AWPCHelvetica" panose="00000400000000000000" pitchFamily="2" charset="0"/>
              </a:rPr>
              <a:t>and the binder. The printer will trim </a:t>
            </a:r>
            <a:r>
              <a:rPr lang="en-US" dirty="0" smtClean="0">
                <a:latin typeface="AWPCHelvetica" panose="00000400000000000000" pitchFamily="2" charset="0"/>
              </a:rPr>
              <a:t>the </a:t>
            </a:r>
            <a:r>
              <a:rPr lang="en-US" dirty="0">
                <a:latin typeface="AWPCHelvetica" panose="00000400000000000000" pitchFamily="2" charset="0"/>
              </a:rPr>
              <a:t>folded pages </a:t>
            </a:r>
            <a:r>
              <a:rPr lang="en-US" dirty="0" smtClean="0">
                <a:latin typeface="AWPCHelvetica" panose="00000400000000000000" pitchFamily="2" charset="0"/>
              </a:rPr>
              <a:t>so </a:t>
            </a:r>
            <a:r>
              <a:rPr lang="en-US" dirty="0">
                <a:latin typeface="AWPCHelvetica" panose="00000400000000000000" pitchFamily="2" charset="0"/>
              </a:rPr>
              <a:t>they are neat as they sew them into the book. </a:t>
            </a:r>
          </a:p>
          <a:p>
            <a:endParaRPr lang="en-US" dirty="0"/>
          </a:p>
        </p:txBody>
      </p:sp>
    </p:spTree>
    <p:extLst>
      <p:ext uri="{BB962C8B-B14F-4D97-AF65-F5344CB8AC3E}">
        <p14:creationId xmlns:p14="http://schemas.microsoft.com/office/powerpoint/2010/main" val="3719376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31706" y="0"/>
            <a:ext cx="5483494" cy="1219200"/>
          </a:xfrm>
        </p:spPr>
        <p:txBody>
          <a:bodyPr>
            <a:normAutofit/>
          </a:bodyPr>
          <a:lstStyle/>
          <a:p>
            <a:r>
              <a:rPr lang="en-US" sz="2700" b="1" dirty="0">
                <a:solidFill>
                  <a:schemeClr val="bg1"/>
                </a:solidFill>
                <a:latin typeface="AWPCHelvetica" panose="00000400000000000000" pitchFamily="2" charset="0"/>
              </a:rPr>
              <a:t>Lesson 2: Starting With a </a:t>
            </a:r>
            <a:r>
              <a:rPr lang="en-US" sz="2700" b="1" dirty="0" smtClean="0">
                <a:solidFill>
                  <a:schemeClr val="bg1"/>
                </a:solidFill>
                <a:latin typeface="AWPCHelvetica" panose="00000400000000000000" pitchFamily="2" charset="0"/>
              </a:rPr>
              <a:t/>
            </a:r>
            <a:br>
              <a:rPr lang="en-US" sz="2700" b="1" dirty="0" smtClean="0">
                <a:solidFill>
                  <a:schemeClr val="bg1"/>
                </a:solidFill>
                <a:latin typeface="AWPCHelvetica" panose="00000400000000000000" pitchFamily="2" charset="0"/>
              </a:rPr>
            </a:br>
            <a:r>
              <a:rPr lang="en-US" sz="2700" b="1" dirty="0" smtClean="0">
                <a:solidFill>
                  <a:schemeClr val="bg1"/>
                </a:solidFill>
                <a:latin typeface="AWPCHelvetica" panose="00000400000000000000" pitchFamily="2" charset="0"/>
              </a:rPr>
              <a:t>Blank </a:t>
            </a:r>
            <a:r>
              <a:rPr lang="en-US" sz="2700" b="1" dirty="0">
                <a:solidFill>
                  <a:schemeClr val="bg1"/>
                </a:solidFill>
                <a:latin typeface="AWPCHelvetica" panose="00000400000000000000" pitchFamily="2" charset="0"/>
              </a:rPr>
              <a:t>Page</a:t>
            </a:r>
          </a:p>
        </p:txBody>
      </p:sp>
      <p:sp>
        <p:nvSpPr>
          <p:cNvPr id="2" name="TextBox 1"/>
          <p:cNvSpPr txBox="1"/>
          <p:nvPr/>
        </p:nvSpPr>
        <p:spPr>
          <a:xfrm>
            <a:off x="914401" y="1600200"/>
            <a:ext cx="73152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WPCHelvetica" panose="00000400000000000000" pitchFamily="2" charset="0"/>
              </a:rPr>
              <a:t>You </a:t>
            </a:r>
            <a:r>
              <a:rPr lang="en-US" dirty="0">
                <a:latin typeface="AWPCHelvetica" panose="00000400000000000000" pitchFamily="2" charset="0"/>
              </a:rPr>
              <a:t>will be working in a journalistic unit of measurement called a pica. </a:t>
            </a:r>
          </a:p>
          <a:p>
            <a:pPr marL="285750" indent="-285750">
              <a:buFont typeface="Arial" panose="020B0604020202020204" pitchFamily="34" charset="0"/>
              <a:buChar char="•"/>
            </a:pPr>
            <a:r>
              <a:rPr lang="en-US" dirty="0">
                <a:latin typeface="AWPCHelvetica" panose="00000400000000000000" pitchFamily="2" charset="0"/>
              </a:rPr>
              <a:t>One pica equals 1/6 of an inch. Each pica is made up of 12 points.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4069" y="3124200"/>
            <a:ext cx="7025532" cy="1981200"/>
          </a:xfrm>
          <a:prstGeom prst="rect">
            <a:avLst/>
          </a:prstGeom>
        </p:spPr>
      </p:pic>
    </p:spTree>
    <p:extLst>
      <p:ext uri="{BB962C8B-B14F-4D97-AF65-F5344CB8AC3E}">
        <p14:creationId xmlns:p14="http://schemas.microsoft.com/office/powerpoint/2010/main" val="1040532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31706" y="0"/>
            <a:ext cx="5559694" cy="1219200"/>
          </a:xfrm>
        </p:spPr>
        <p:txBody>
          <a:bodyPr>
            <a:normAutofit/>
          </a:bodyPr>
          <a:lstStyle/>
          <a:p>
            <a:r>
              <a:rPr lang="en-US" sz="2700" b="1" dirty="0">
                <a:solidFill>
                  <a:schemeClr val="bg1"/>
                </a:solidFill>
                <a:latin typeface="AWPCHelvetica" panose="00000400000000000000" pitchFamily="2" charset="0"/>
                <a:ea typeface="+mn-ea"/>
                <a:cs typeface="+mn-cs"/>
              </a:rPr>
              <a:t>Math? In Yearbook?</a:t>
            </a:r>
          </a:p>
        </p:txBody>
      </p:sp>
      <p:sp>
        <p:nvSpPr>
          <p:cNvPr id="2" name="Rectangle 1"/>
          <p:cNvSpPr/>
          <p:nvPr/>
        </p:nvSpPr>
        <p:spPr>
          <a:xfrm>
            <a:off x="914400" y="1600200"/>
            <a:ext cx="7315200" cy="1477328"/>
          </a:xfrm>
          <a:prstGeom prst="rect">
            <a:avLst/>
          </a:prstGeom>
        </p:spPr>
        <p:txBody>
          <a:bodyPr wrap="square">
            <a:spAutoFit/>
          </a:bodyPr>
          <a:lstStyle/>
          <a:p>
            <a:r>
              <a:rPr lang="en-US" b="1" dirty="0">
                <a:latin typeface="AWPCHelvetica" panose="00000400000000000000" pitchFamily="2" charset="0"/>
              </a:rPr>
              <a:t>Let’s do a math lesson! </a:t>
            </a:r>
          </a:p>
          <a:p>
            <a:endParaRPr lang="en-US" dirty="0" smtClean="0">
              <a:latin typeface="AWPCHelvetica" panose="00000400000000000000" pitchFamily="2" charset="0"/>
            </a:endParaRPr>
          </a:p>
          <a:p>
            <a:r>
              <a:rPr lang="en-US" dirty="0" smtClean="0">
                <a:latin typeface="AWPCHelvetica" panose="00000400000000000000" pitchFamily="2" charset="0"/>
              </a:rPr>
              <a:t>If </a:t>
            </a:r>
            <a:r>
              <a:rPr lang="en-US" dirty="0">
                <a:latin typeface="AWPCHelvetica" panose="00000400000000000000" pitchFamily="2" charset="0"/>
              </a:rPr>
              <a:t>you have a 72-point headline, how many picas do you have? </a:t>
            </a:r>
          </a:p>
          <a:p>
            <a:endParaRPr lang="en-US" dirty="0" smtClean="0">
              <a:latin typeface="AWPCHelvetica" panose="00000400000000000000" pitchFamily="2" charset="0"/>
            </a:endParaRPr>
          </a:p>
          <a:p>
            <a:r>
              <a:rPr lang="en-US" dirty="0" smtClean="0">
                <a:latin typeface="AWPCHelvetica" panose="00000400000000000000" pitchFamily="2" charset="0"/>
              </a:rPr>
              <a:t>How </a:t>
            </a:r>
            <a:r>
              <a:rPr lang="en-US" dirty="0">
                <a:latin typeface="AWPCHelvetica" panose="00000400000000000000" pitchFamily="2" charset="0"/>
              </a:rPr>
              <a:t>many inches is a 72-point headline?</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399" y="3581400"/>
            <a:ext cx="8370501"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888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31706" y="0"/>
            <a:ext cx="5483494" cy="1219200"/>
          </a:xfrm>
        </p:spPr>
        <p:txBody>
          <a:bodyPr>
            <a:normAutofit/>
          </a:bodyPr>
          <a:lstStyle/>
          <a:p>
            <a:r>
              <a:rPr lang="en-US" sz="2700" b="1" dirty="0">
                <a:solidFill>
                  <a:schemeClr val="bg1"/>
                </a:solidFill>
                <a:latin typeface="AWPCHelvetica" panose="00000400000000000000" pitchFamily="2" charset="0"/>
                <a:ea typeface="+mn-ea"/>
                <a:cs typeface="+mn-cs"/>
              </a:rPr>
              <a:t>Three Areas</a:t>
            </a:r>
          </a:p>
        </p:txBody>
      </p:sp>
      <p:sp>
        <p:nvSpPr>
          <p:cNvPr id="2" name="TextBox 1"/>
          <p:cNvSpPr txBox="1"/>
          <p:nvPr/>
        </p:nvSpPr>
        <p:spPr>
          <a:xfrm>
            <a:off x="914401" y="1623625"/>
            <a:ext cx="7315200" cy="923330"/>
          </a:xfrm>
          <a:prstGeom prst="rect">
            <a:avLst/>
          </a:prstGeom>
          <a:noFill/>
        </p:spPr>
        <p:txBody>
          <a:bodyPr wrap="square" rtlCol="0">
            <a:spAutoFit/>
          </a:bodyPr>
          <a:lstStyle/>
          <a:p>
            <a:r>
              <a:rPr lang="en-US" dirty="0">
                <a:latin typeface="AWPCHelvetica" panose="00000400000000000000" pitchFamily="2" charset="0"/>
              </a:rPr>
              <a:t>Now on to the actual page design. </a:t>
            </a:r>
            <a:endParaRPr lang="en-US" dirty="0" smtClean="0">
              <a:latin typeface="AWPCHelvetica" panose="00000400000000000000" pitchFamily="2" charset="0"/>
            </a:endParaRPr>
          </a:p>
          <a:p>
            <a:endParaRPr lang="en-US" dirty="0">
              <a:latin typeface="AWPCHelvetica" panose="00000400000000000000" pitchFamily="2" charset="0"/>
            </a:endParaRPr>
          </a:p>
          <a:p>
            <a:r>
              <a:rPr lang="en-US" dirty="0" smtClean="0">
                <a:latin typeface="AWPCHelvetica" panose="00000400000000000000" pitchFamily="2" charset="0"/>
              </a:rPr>
              <a:t>For </a:t>
            </a:r>
            <a:r>
              <a:rPr lang="en-US" dirty="0">
                <a:latin typeface="AWPCHelvetica" panose="00000400000000000000" pitchFamily="2" charset="0"/>
              </a:rPr>
              <a:t>this, you need to think about three areas</a:t>
            </a:r>
            <a:r>
              <a:rPr lang="en-US" dirty="0" smtClean="0">
                <a:latin typeface="AWPCHelvetica" panose="00000400000000000000" pitchFamily="2" charset="0"/>
              </a:rPr>
              <a:t>:</a:t>
            </a:r>
            <a:endParaRPr 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768" y="2961271"/>
            <a:ext cx="8930232" cy="140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0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31706" y="0"/>
            <a:ext cx="5483494" cy="1219200"/>
          </a:xfrm>
        </p:spPr>
        <p:txBody>
          <a:bodyPr>
            <a:normAutofit/>
          </a:bodyPr>
          <a:lstStyle/>
          <a:p>
            <a:r>
              <a:rPr lang="en-US" sz="2700" b="1" dirty="0" smtClean="0">
                <a:solidFill>
                  <a:schemeClr val="bg1"/>
                </a:solidFill>
                <a:latin typeface="AWPCHelvetica" panose="00000400000000000000" pitchFamily="2" charset="0"/>
                <a:ea typeface="+mn-ea"/>
                <a:cs typeface="+mn-cs"/>
              </a:rPr>
              <a:t>Perfect Packaging</a:t>
            </a:r>
            <a:endParaRPr lang="en-US" sz="2700" b="1" dirty="0">
              <a:solidFill>
                <a:schemeClr val="bg1"/>
              </a:solidFill>
              <a:latin typeface="AWPCHelvetica" panose="00000400000000000000" pitchFamily="2" charset="0"/>
              <a:ea typeface="+mn-ea"/>
              <a:cs typeface="+mn-cs"/>
            </a:endParaRPr>
          </a:p>
        </p:txBody>
      </p:sp>
      <p:sp>
        <p:nvSpPr>
          <p:cNvPr id="2" name="TextBox 1"/>
          <p:cNvSpPr txBox="1"/>
          <p:nvPr/>
        </p:nvSpPr>
        <p:spPr>
          <a:xfrm>
            <a:off x="914401" y="1623625"/>
            <a:ext cx="7315200" cy="1107996"/>
          </a:xfrm>
          <a:prstGeom prst="rect">
            <a:avLst/>
          </a:prstGeom>
          <a:noFill/>
        </p:spPr>
        <p:txBody>
          <a:bodyPr wrap="square" rtlCol="0">
            <a:spAutoFit/>
          </a:bodyPr>
          <a:lstStyle/>
          <a:p>
            <a:r>
              <a:rPr lang="en-US" dirty="0">
                <a:latin typeface="AWPCHelvetica" panose="00000400000000000000" pitchFamily="2" charset="0"/>
              </a:rPr>
              <a:t>Take a look at Walsworth’s </a:t>
            </a:r>
            <a:r>
              <a:rPr lang="en-US" b="1" dirty="0">
                <a:latin typeface="AWPCHelvetica" panose="00000400000000000000" pitchFamily="2" charset="0"/>
              </a:rPr>
              <a:t>“Perfect Packaging” poster</a:t>
            </a:r>
            <a:r>
              <a:rPr lang="en-US" dirty="0">
                <a:latin typeface="AWPCHelvetica" panose="00000400000000000000" pitchFamily="2" charset="0"/>
              </a:rPr>
              <a:t>. Notice that the </a:t>
            </a:r>
            <a:r>
              <a:rPr lang="en-US" b="1" dirty="0">
                <a:latin typeface="AWPCHelvetica" panose="00000400000000000000" pitchFamily="2" charset="0"/>
              </a:rPr>
              <a:t>dominant element </a:t>
            </a:r>
            <a:r>
              <a:rPr lang="en-US" dirty="0">
                <a:latin typeface="AWPCHelvetica" panose="00000400000000000000" pitchFamily="2" charset="0"/>
              </a:rPr>
              <a:t>is a large photo that is </a:t>
            </a:r>
            <a:r>
              <a:rPr lang="en-US" sz="2400" b="1" dirty="0">
                <a:latin typeface="AWPCHelvetica" panose="00000400000000000000" pitchFamily="2" charset="0"/>
              </a:rPr>
              <a:t>not directly in the middle</a:t>
            </a:r>
            <a:r>
              <a:rPr lang="en-US" dirty="0">
                <a:latin typeface="AWPCHelvetica" panose="00000400000000000000" pitchFamily="2" charset="0"/>
              </a:rPr>
              <a:t>, but is toward the center of the spread. </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51" y="2819400"/>
            <a:ext cx="9196251" cy="3352800"/>
          </a:xfrm>
          <a:prstGeom prst="rect">
            <a:avLst/>
          </a:prstGeom>
        </p:spPr>
      </p:pic>
    </p:spTree>
    <p:extLst>
      <p:ext uri="{BB962C8B-B14F-4D97-AF65-F5344CB8AC3E}">
        <p14:creationId xmlns:p14="http://schemas.microsoft.com/office/powerpoint/2010/main" val="3000010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31706" y="8021"/>
            <a:ext cx="5483494" cy="1252514"/>
          </a:xfrm>
        </p:spPr>
        <p:txBody>
          <a:bodyPr>
            <a:normAutofit/>
          </a:bodyPr>
          <a:lstStyle/>
          <a:p>
            <a:r>
              <a:rPr lang="en-US" sz="2700" b="1" dirty="0" smtClean="0">
                <a:solidFill>
                  <a:schemeClr val="bg1"/>
                </a:solidFill>
                <a:latin typeface="AWPCHelvetica" panose="00000400000000000000" pitchFamily="2" charset="0"/>
                <a:ea typeface="+mn-ea"/>
                <a:cs typeface="+mn-cs"/>
              </a:rPr>
              <a:t>Lesson 2 Activity</a:t>
            </a:r>
            <a:r>
              <a:rPr lang="en-US" sz="2700" b="1" dirty="0">
                <a:solidFill>
                  <a:schemeClr val="bg1"/>
                </a:solidFill>
                <a:latin typeface="AWPCHelvetica" panose="00000400000000000000" pitchFamily="2" charset="0"/>
                <a:ea typeface="+mn-ea"/>
                <a:cs typeface="+mn-cs"/>
              </a:rPr>
              <a:t>: </a:t>
            </a:r>
            <a:r>
              <a:rPr lang="en-US" sz="2700" b="1" dirty="0" smtClean="0">
                <a:solidFill>
                  <a:schemeClr val="bg1"/>
                </a:solidFill>
                <a:latin typeface="AWPCHelvetica" panose="00000400000000000000" pitchFamily="2" charset="0"/>
                <a:ea typeface="+mn-ea"/>
                <a:cs typeface="+mn-cs"/>
              </a:rPr>
              <a:t/>
            </a:r>
            <a:br>
              <a:rPr lang="en-US" sz="2700" b="1" dirty="0" smtClean="0">
                <a:solidFill>
                  <a:schemeClr val="bg1"/>
                </a:solidFill>
                <a:latin typeface="AWPCHelvetica" panose="00000400000000000000" pitchFamily="2" charset="0"/>
                <a:ea typeface="+mn-ea"/>
                <a:cs typeface="+mn-cs"/>
              </a:rPr>
            </a:br>
            <a:r>
              <a:rPr lang="en-US" sz="2700" b="1" dirty="0" smtClean="0">
                <a:solidFill>
                  <a:schemeClr val="bg1"/>
                </a:solidFill>
                <a:latin typeface="AWPCHelvetica" panose="00000400000000000000" pitchFamily="2" charset="0"/>
                <a:ea typeface="+mn-ea"/>
                <a:cs typeface="+mn-cs"/>
              </a:rPr>
              <a:t>Dominating </a:t>
            </a:r>
            <a:r>
              <a:rPr lang="en-US" sz="2700" b="1" dirty="0">
                <a:solidFill>
                  <a:schemeClr val="bg1"/>
                </a:solidFill>
                <a:latin typeface="AWPCHelvetica" panose="00000400000000000000" pitchFamily="2" charset="0"/>
                <a:ea typeface="+mn-ea"/>
                <a:cs typeface="+mn-cs"/>
              </a:rPr>
              <a:t>Design</a:t>
            </a:r>
          </a:p>
        </p:txBody>
      </p:sp>
      <p:sp>
        <p:nvSpPr>
          <p:cNvPr id="2" name="TextBox 1"/>
          <p:cNvSpPr txBox="1"/>
          <p:nvPr/>
        </p:nvSpPr>
        <p:spPr>
          <a:xfrm>
            <a:off x="914400" y="1600200"/>
            <a:ext cx="4038600" cy="45243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WPCHelvetica" panose="00000400000000000000" pitchFamily="2" charset="0"/>
              </a:rPr>
              <a:t>Often the first design element that you’ll begin with when designing a spread </a:t>
            </a:r>
            <a:r>
              <a:rPr lang="en-US" dirty="0" smtClean="0">
                <a:latin typeface="AWPCHelvetica" panose="00000400000000000000" pitchFamily="2" charset="0"/>
              </a:rPr>
              <a:t>is </a:t>
            </a:r>
            <a:r>
              <a:rPr lang="en-US" dirty="0">
                <a:latin typeface="AWPCHelvetica" panose="00000400000000000000" pitchFamily="2" charset="0"/>
              </a:rPr>
              <a:t>a dominant photo. </a:t>
            </a:r>
          </a:p>
          <a:p>
            <a:pPr marL="285750" indent="-285750">
              <a:buFont typeface="Arial" panose="020B0604020202020204" pitchFamily="34" charset="0"/>
              <a:buChar char="•"/>
            </a:pPr>
            <a:endParaRPr lang="en-US" dirty="0" smtClean="0">
              <a:latin typeface="AWPCHelvetica" panose="00000400000000000000" pitchFamily="2" charset="0"/>
            </a:endParaRPr>
          </a:p>
          <a:p>
            <a:pPr marL="285750" indent="-285750">
              <a:buFont typeface="Arial" panose="020B0604020202020204" pitchFamily="34" charset="0"/>
              <a:buChar char="•"/>
            </a:pPr>
            <a:r>
              <a:rPr lang="en-US" dirty="0" smtClean="0">
                <a:latin typeface="AWPCHelvetica" panose="00000400000000000000" pitchFamily="2" charset="0"/>
              </a:rPr>
              <a:t>This </a:t>
            </a:r>
            <a:r>
              <a:rPr lang="en-US" dirty="0">
                <a:latin typeface="AWPCHelvetica" panose="00000400000000000000" pitchFamily="2" charset="0"/>
              </a:rPr>
              <a:t>image sets the tone for the page and determines how the entire </a:t>
            </a:r>
            <a:r>
              <a:rPr lang="en-US" dirty="0" smtClean="0">
                <a:latin typeface="AWPCHelvetica" panose="00000400000000000000" pitchFamily="2" charset="0"/>
              </a:rPr>
              <a:t>spread will </a:t>
            </a:r>
            <a:r>
              <a:rPr lang="en-US" dirty="0">
                <a:latin typeface="AWPCHelvetica" panose="00000400000000000000" pitchFamily="2" charset="0"/>
              </a:rPr>
              <a:t>be laid out. </a:t>
            </a:r>
          </a:p>
          <a:p>
            <a:pPr marL="285750" indent="-285750">
              <a:buFont typeface="Arial" panose="020B0604020202020204" pitchFamily="34" charset="0"/>
              <a:buChar char="•"/>
            </a:pPr>
            <a:endParaRPr lang="en-US" dirty="0" smtClean="0">
              <a:latin typeface="AWPCHelvetica" panose="00000400000000000000" pitchFamily="2" charset="0"/>
            </a:endParaRPr>
          </a:p>
          <a:p>
            <a:pPr marL="285750" indent="-285750">
              <a:buFont typeface="Arial" panose="020B0604020202020204" pitchFamily="34" charset="0"/>
              <a:buChar char="•"/>
            </a:pPr>
            <a:r>
              <a:rPr lang="en-US" dirty="0" smtClean="0">
                <a:latin typeface="AWPCHelvetica" panose="00000400000000000000" pitchFamily="2" charset="0"/>
              </a:rPr>
              <a:t>Use </a:t>
            </a:r>
            <a:r>
              <a:rPr lang="en-US" dirty="0">
                <a:latin typeface="AWPCHelvetica" panose="00000400000000000000" pitchFamily="2" charset="0"/>
              </a:rPr>
              <a:t>the example templates and sketch how you’d design around a dominant photo. </a:t>
            </a:r>
          </a:p>
          <a:p>
            <a:pPr marL="285750" indent="-285750">
              <a:buFont typeface="Arial" panose="020B0604020202020204" pitchFamily="34" charset="0"/>
              <a:buChar char="•"/>
            </a:pPr>
            <a:endParaRPr lang="en-US" dirty="0" smtClean="0">
              <a:latin typeface="AWPCHelvetica" panose="00000400000000000000" pitchFamily="2" charset="0"/>
            </a:endParaRPr>
          </a:p>
          <a:p>
            <a:pPr marL="285750" indent="-285750">
              <a:buFont typeface="Arial" panose="020B0604020202020204" pitchFamily="34" charset="0"/>
              <a:buChar char="•"/>
            </a:pPr>
            <a:r>
              <a:rPr lang="en-US" dirty="0" smtClean="0">
                <a:latin typeface="AWPCHelvetica" panose="00000400000000000000" pitchFamily="2" charset="0"/>
              </a:rPr>
              <a:t>Be </a:t>
            </a:r>
            <a:r>
              <a:rPr lang="en-US" dirty="0">
                <a:latin typeface="AWPCHelvetica" panose="00000400000000000000" pitchFamily="2" charset="0"/>
              </a:rPr>
              <a:t>sure to include areas for modular packages, copy, captions, headlines </a:t>
            </a:r>
            <a:r>
              <a:rPr lang="en-US" dirty="0" smtClean="0">
                <a:latin typeface="AWPCHelvetica" panose="00000400000000000000" pitchFamily="2" charset="0"/>
              </a:rPr>
              <a:t>and </a:t>
            </a:r>
            <a:r>
              <a:rPr lang="en-US" dirty="0">
                <a:latin typeface="AWPCHelvetica" panose="00000400000000000000" pitchFamily="2" charset="0"/>
              </a:rPr>
              <a:t>additional photos.</a:t>
            </a:r>
          </a:p>
          <a:p>
            <a:endParaRPr lang="en-US"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8047" t="25264" r="59309" b="7411"/>
          <a:stretch/>
        </p:blipFill>
        <p:spPr>
          <a:xfrm>
            <a:off x="5113421" y="1223383"/>
            <a:ext cx="3810000" cy="5084473"/>
          </a:xfrm>
          <a:prstGeom prst="rect">
            <a:avLst/>
          </a:prstGeom>
        </p:spPr>
      </p:pic>
    </p:spTree>
    <p:extLst>
      <p:ext uri="{BB962C8B-B14F-4D97-AF65-F5344CB8AC3E}">
        <p14:creationId xmlns:p14="http://schemas.microsoft.com/office/powerpoint/2010/main" val="2376608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31706" y="8020"/>
            <a:ext cx="5559694" cy="1211179"/>
          </a:xfrm>
        </p:spPr>
        <p:txBody>
          <a:bodyPr>
            <a:noAutofit/>
          </a:bodyPr>
          <a:lstStyle/>
          <a:p>
            <a:r>
              <a:rPr lang="en-US" sz="2700" b="1" dirty="0" smtClean="0">
                <a:solidFill>
                  <a:schemeClr val="bg1"/>
                </a:solidFill>
                <a:latin typeface="AWPCHelvetica" panose="00000400000000000000" pitchFamily="2" charset="0"/>
                <a:ea typeface="+mn-ea"/>
                <a:cs typeface="+mn-cs"/>
              </a:rPr>
              <a:t>Lesson 2 Activity: Manipulating </a:t>
            </a:r>
            <a:r>
              <a:rPr lang="en-US" sz="2700" b="1" dirty="0">
                <a:solidFill>
                  <a:schemeClr val="bg1"/>
                </a:solidFill>
                <a:latin typeface="AWPCHelvetica" panose="00000400000000000000" pitchFamily="2" charset="0"/>
                <a:ea typeface="+mn-ea"/>
                <a:cs typeface="+mn-cs"/>
              </a:rPr>
              <a:t>Photos </a:t>
            </a:r>
            <a:r>
              <a:rPr lang="en-US" sz="2700" b="1" dirty="0" smtClean="0">
                <a:solidFill>
                  <a:schemeClr val="bg1"/>
                </a:solidFill>
                <a:latin typeface="AWPCHelvetica" panose="00000400000000000000" pitchFamily="2" charset="0"/>
                <a:ea typeface="+mn-ea"/>
                <a:cs typeface="+mn-cs"/>
              </a:rPr>
              <a:t>to </a:t>
            </a:r>
            <a:r>
              <a:rPr lang="en-US" sz="2700" b="1" dirty="0">
                <a:solidFill>
                  <a:schemeClr val="bg1"/>
                </a:solidFill>
                <a:latin typeface="AWPCHelvetica" panose="00000400000000000000" pitchFamily="2" charset="0"/>
                <a:ea typeface="+mn-ea"/>
                <a:cs typeface="+mn-cs"/>
              </a:rPr>
              <a:t>Create </a:t>
            </a:r>
            <a:r>
              <a:rPr lang="en-US" sz="2700" b="1" dirty="0" smtClean="0">
                <a:solidFill>
                  <a:schemeClr val="bg1"/>
                </a:solidFill>
                <a:latin typeface="AWPCHelvetica" panose="00000400000000000000" pitchFamily="2" charset="0"/>
                <a:ea typeface="+mn-ea"/>
                <a:cs typeface="+mn-cs"/>
              </a:rPr>
              <a:t>an </a:t>
            </a:r>
            <a:r>
              <a:rPr lang="en-US" sz="2700" b="1" dirty="0">
                <a:solidFill>
                  <a:schemeClr val="bg1"/>
                </a:solidFill>
                <a:latin typeface="AWPCHelvetica" panose="00000400000000000000" pitchFamily="2" charset="0"/>
                <a:ea typeface="+mn-ea"/>
                <a:cs typeface="+mn-cs"/>
              </a:rPr>
              <a:t>Eyeline</a:t>
            </a:r>
            <a:br>
              <a:rPr lang="en-US" sz="2700" b="1" dirty="0">
                <a:solidFill>
                  <a:schemeClr val="bg1"/>
                </a:solidFill>
                <a:latin typeface="AWPCHelvetica" panose="00000400000000000000" pitchFamily="2" charset="0"/>
                <a:ea typeface="+mn-ea"/>
                <a:cs typeface="+mn-cs"/>
              </a:rPr>
            </a:br>
            <a:r>
              <a:rPr lang="en-US" sz="2700" b="1" dirty="0" smtClean="0">
                <a:solidFill>
                  <a:schemeClr val="bg1"/>
                </a:solidFill>
                <a:latin typeface="AWPCHelvetica" panose="00000400000000000000" pitchFamily="2" charset="0"/>
                <a:ea typeface="+mn-ea"/>
                <a:cs typeface="+mn-cs"/>
              </a:rPr>
              <a:t>and </a:t>
            </a:r>
            <a:r>
              <a:rPr lang="en-US" sz="2700" b="1" dirty="0">
                <a:solidFill>
                  <a:schemeClr val="bg1"/>
                </a:solidFill>
                <a:latin typeface="AWPCHelvetica" panose="00000400000000000000" pitchFamily="2" charset="0"/>
                <a:ea typeface="+mn-ea"/>
                <a:cs typeface="+mn-cs"/>
              </a:rPr>
              <a:t>Consistent Internal Margins</a:t>
            </a:r>
          </a:p>
        </p:txBody>
      </p:sp>
      <p:sp>
        <p:nvSpPr>
          <p:cNvPr id="2" name="TextBox 1"/>
          <p:cNvSpPr txBox="1"/>
          <p:nvPr/>
        </p:nvSpPr>
        <p:spPr>
          <a:xfrm>
            <a:off x="914400" y="1600200"/>
            <a:ext cx="7315200" cy="4247317"/>
          </a:xfrm>
          <a:prstGeom prst="rect">
            <a:avLst/>
          </a:prstGeom>
          <a:noFill/>
        </p:spPr>
        <p:txBody>
          <a:bodyPr wrap="square" rtlCol="0">
            <a:spAutoFit/>
          </a:bodyPr>
          <a:lstStyle/>
          <a:p>
            <a:r>
              <a:rPr lang="en-US" b="1" dirty="0">
                <a:latin typeface="AWPCHelvetica" panose="00000400000000000000" pitchFamily="2" charset="0"/>
              </a:rPr>
              <a:t>Materials needed: </a:t>
            </a:r>
            <a:endParaRPr lang="en-US" b="1" dirty="0" smtClean="0">
              <a:latin typeface="AWPCHelvetica" panose="00000400000000000000" pitchFamily="2" charset="0"/>
            </a:endParaRPr>
          </a:p>
          <a:p>
            <a:r>
              <a:rPr lang="en-US" dirty="0" smtClean="0">
                <a:latin typeface="AWPCHelvetica" panose="00000400000000000000" pitchFamily="2" charset="0"/>
              </a:rPr>
              <a:t>Various </a:t>
            </a:r>
            <a:r>
              <a:rPr lang="en-US" dirty="0">
                <a:latin typeface="AWPCHelvetica" panose="00000400000000000000" pitchFamily="2" charset="0"/>
              </a:rPr>
              <a:t>magazines, newspapers and yearbooks </a:t>
            </a:r>
            <a:r>
              <a:rPr lang="en-US" dirty="0" smtClean="0">
                <a:latin typeface="AWPCHelvetica" panose="00000400000000000000" pitchFamily="2" charset="0"/>
              </a:rPr>
              <a:t>(</a:t>
            </a:r>
            <a:r>
              <a:rPr lang="en-US" dirty="0">
                <a:latin typeface="AWPCHelvetica" panose="00000400000000000000" pitchFamily="2" charset="0"/>
              </a:rPr>
              <a:t>preferably not your school’s book) </a:t>
            </a:r>
          </a:p>
          <a:p>
            <a:r>
              <a:rPr lang="en-US" dirty="0">
                <a:latin typeface="AWPCHelvetica" panose="00000400000000000000" pitchFamily="2" charset="0"/>
              </a:rPr>
              <a:t>Walsworth layout sheets </a:t>
            </a:r>
          </a:p>
          <a:p>
            <a:r>
              <a:rPr lang="en-US" dirty="0">
                <a:latin typeface="AWPCHelvetica" panose="00000400000000000000" pitchFamily="2" charset="0"/>
              </a:rPr>
              <a:t>8 ½ x 11 </a:t>
            </a:r>
            <a:r>
              <a:rPr lang="en-US" dirty="0" smtClean="0">
                <a:latin typeface="AWPCHelvetica" panose="00000400000000000000" pitchFamily="2" charset="0"/>
              </a:rPr>
              <a:t>white paper </a:t>
            </a:r>
          </a:p>
          <a:p>
            <a:endParaRPr lang="en-US" dirty="0">
              <a:latin typeface="AWPCHelvetica" panose="00000400000000000000" pitchFamily="2" charset="0"/>
            </a:endParaRPr>
          </a:p>
          <a:p>
            <a:pPr marL="342900" indent="-342900">
              <a:buFont typeface="+mj-lt"/>
              <a:buAutoNum type="arabicPeriod"/>
            </a:pPr>
            <a:r>
              <a:rPr lang="en-US" dirty="0" smtClean="0">
                <a:latin typeface="AWPCHelvetica" panose="00000400000000000000" pitchFamily="2" charset="0"/>
              </a:rPr>
              <a:t>Take </a:t>
            </a:r>
            <a:r>
              <a:rPr lang="en-US" dirty="0">
                <a:latin typeface="AWPCHelvetica" panose="00000400000000000000" pitchFamily="2" charset="0"/>
              </a:rPr>
              <a:t>the sheet of white paper and fold in in half from </a:t>
            </a:r>
            <a:r>
              <a:rPr lang="en-US" dirty="0" smtClean="0">
                <a:latin typeface="AWPCHelvetica" panose="00000400000000000000" pitchFamily="2" charset="0"/>
              </a:rPr>
              <a:t>top to </a:t>
            </a:r>
            <a:r>
              <a:rPr lang="en-US" dirty="0">
                <a:latin typeface="AWPCHelvetica" panose="00000400000000000000" pitchFamily="2" charset="0"/>
              </a:rPr>
              <a:t>bottom, short sides together. </a:t>
            </a:r>
          </a:p>
          <a:p>
            <a:pPr marL="342900" indent="-342900">
              <a:buFont typeface="+mj-lt"/>
              <a:buAutoNum type="arabicPeriod"/>
            </a:pPr>
            <a:r>
              <a:rPr lang="en-US" dirty="0" smtClean="0">
                <a:latin typeface="AWPCHelvetica" panose="00000400000000000000" pitchFamily="2" charset="0"/>
              </a:rPr>
              <a:t>Tear </a:t>
            </a:r>
            <a:r>
              <a:rPr lang="en-US" dirty="0">
                <a:latin typeface="AWPCHelvetica" panose="00000400000000000000" pitchFamily="2" charset="0"/>
              </a:rPr>
              <a:t>the paper in half. </a:t>
            </a:r>
            <a:endParaRPr lang="en-US" dirty="0" smtClean="0">
              <a:latin typeface="AWPCHelvetica" panose="00000400000000000000" pitchFamily="2" charset="0"/>
            </a:endParaRPr>
          </a:p>
          <a:p>
            <a:pPr marL="342900" indent="-342900">
              <a:buFont typeface="+mj-lt"/>
              <a:buAutoNum type="arabicPeriod"/>
            </a:pPr>
            <a:r>
              <a:rPr lang="en-US" dirty="0" smtClean="0">
                <a:latin typeface="AWPCHelvetica" panose="00000400000000000000" pitchFamily="2" charset="0"/>
              </a:rPr>
              <a:t>Take </a:t>
            </a:r>
            <a:r>
              <a:rPr lang="en-US" dirty="0">
                <a:latin typeface="AWPCHelvetica" panose="00000400000000000000" pitchFamily="2" charset="0"/>
              </a:rPr>
              <a:t>one-half of the paper and fold that in half and tear it as well. </a:t>
            </a:r>
            <a:r>
              <a:rPr lang="en-US" dirty="0" smtClean="0">
                <a:latin typeface="AWPCHelvetica" panose="00000400000000000000" pitchFamily="2" charset="0"/>
              </a:rPr>
              <a:t>Now </a:t>
            </a:r>
            <a:r>
              <a:rPr lang="en-US" dirty="0">
                <a:latin typeface="AWPCHelvetica" panose="00000400000000000000" pitchFamily="2" charset="0"/>
              </a:rPr>
              <a:t>you have two 1/4 pages. </a:t>
            </a:r>
            <a:endParaRPr lang="en-US" dirty="0" smtClean="0">
              <a:latin typeface="AWPCHelvetica" panose="00000400000000000000" pitchFamily="2" charset="0"/>
            </a:endParaRPr>
          </a:p>
          <a:p>
            <a:pPr marL="342900" indent="-342900">
              <a:buFont typeface="+mj-lt"/>
              <a:buAutoNum type="arabicPeriod"/>
            </a:pPr>
            <a:r>
              <a:rPr lang="en-US" dirty="0" smtClean="0">
                <a:latin typeface="AWPCHelvetica" panose="00000400000000000000" pitchFamily="2" charset="0"/>
              </a:rPr>
              <a:t>Again</a:t>
            </a:r>
            <a:r>
              <a:rPr lang="en-US" dirty="0">
                <a:latin typeface="AWPCHelvetica" panose="00000400000000000000" pitchFamily="2" charset="0"/>
              </a:rPr>
              <a:t>, take one of those pieces and fold and tear it into two </a:t>
            </a:r>
            <a:r>
              <a:rPr lang="en-US" dirty="0" smtClean="0">
                <a:latin typeface="AWPCHelvetica" panose="00000400000000000000" pitchFamily="2" charset="0"/>
              </a:rPr>
              <a:t>1/8 pages.</a:t>
            </a:r>
          </a:p>
          <a:p>
            <a:pPr marL="342900" indent="-342900">
              <a:buFont typeface="+mj-lt"/>
              <a:buAutoNum type="arabicPeriod"/>
            </a:pPr>
            <a:endParaRPr lang="en-US" dirty="0">
              <a:latin typeface="AWPCHelvetica" panose="00000400000000000000" pitchFamily="2" charset="0"/>
            </a:endParaRPr>
          </a:p>
          <a:p>
            <a:r>
              <a:rPr lang="en-US" dirty="0" smtClean="0">
                <a:latin typeface="AWPCHelvetica" panose="00000400000000000000" pitchFamily="2" charset="0"/>
              </a:rPr>
              <a:t>				            Continued on next slide </a:t>
            </a:r>
            <a:r>
              <a:rPr lang="en-US" dirty="0" smtClean="0">
                <a:latin typeface="AWPCHelvetica" panose="00000400000000000000" pitchFamily="2" charset="0"/>
                <a:sym typeface="Wingdings"/>
              </a:rPr>
              <a:t></a:t>
            </a:r>
            <a:endParaRPr lang="en-US" dirty="0">
              <a:latin typeface="AWPCHelvetica" panose="00000400000000000000" pitchFamily="2" charset="0"/>
            </a:endParaRPr>
          </a:p>
        </p:txBody>
      </p:sp>
    </p:spTree>
    <p:extLst>
      <p:ext uri="{BB962C8B-B14F-4D97-AF65-F5344CB8AC3E}">
        <p14:creationId xmlns:p14="http://schemas.microsoft.com/office/powerpoint/2010/main" val="1173301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457200" y="0"/>
            <a:ext cx="8229600" cy="1229918"/>
          </a:xfrm>
        </p:spPr>
        <p:txBody>
          <a:bodyPr>
            <a:noAutofit/>
          </a:bodyPr>
          <a:lstStyle/>
          <a:p>
            <a:r>
              <a:rPr lang="en-US" sz="2700" b="1" dirty="0">
                <a:solidFill>
                  <a:schemeClr val="bg1"/>
                </a:solidFill>
                <a:latin typeface="AWPCHelvetica" panose="00000400000000000000" pitchFamily="2" charset="0"/>
              </a:rPr>
              <a:t>Lesson 2 Activity: Manipulating </a:t>
            </a:r>
            <a:r>
              <a:rPr lang="en-US" sz="2700" b="1" dirty="0" smtClean="0">
                <a:solidFill>
                  <a:schemeClr val="bg1"/>
                </a:solidFill>
                <a:latin typeface="AWPCHelvetica" panose="00000400000000000000" pitchFamily="2" charset="0"/>
              </a:rPr>
              <a:t/>
            </a:r>
            <a:br>
              <a:rPr lang="en-US" sz="2700" b="1" dirty="0" smtClean="0">
                <a:solidFill>
                  <a:schemeClr val="bg1"/>
                </a:solidFill>
                <a:latin typeface="AWPCHelvetica" panose="00000400000000000000" pitchFamily="2" charset="0"/>
              </a:rPr>
            </a:br>
            <a:r>
              <a:rPr lang="en-US" sz="2700" b="1" dirty="0" smtClean="0">
                <a:solidFill>
                  <a:schemeClr val="bg1"/>
                </a:solidFill>
                <a:latin typeface="AWPCHelvetica" panose="00000400000000000000" pitchFamily="2" charset="0"/>
              </a:rPr>
              <a:t>Photos </a:t>
            </a:r>
            <a:r>
              <a:rPr lang="en-US" sz="2700" b="1" dirty="0">
                <a:solidFill>
                  <a:schemeClr val="bg1"/>
                </a:solidFill>
                <a:latin typeface="AWPCHelvetica" panose="00000400000000000000" pitchFamily="2" charset="0"/>
              </a:rPr>
              <a:t>to Create an Eyeline</a:t>
            </a:r>
            <a:br>
              <a:rPr lang="en-US" sz="2700" b="1" dirty="0">
                <a:solidFill>
                  <a:schemeClr val="bg1"/>
                </a:solidFill>
                <a:latin typeface="AWPCHelvetica" panose="00000400000000000000" pitchFamily="2" charset="0"/>
              </a:rPr>
            </a:br>
            <a:r>
              <a:rPr lang="en-US" sz="2700" b="1" dirty="0">
                <a:solidFill>
                  <a:schemeClr val="bg1"/>
                </a:solidFill>
                <a:latin typeface="AWPCHelvetica" panose="00000400000000000000" pitchFamily="2" charset="0"/>
              </a:rPr>
              <a:t>and Consistent Internal Margins</a:t>
            </a:r>
            <a:endParaRPr lang="en-US" sz="2700" dirty="0"/>
          </a:p>
        </p:txBody>
      </p:sp>
      <p:sp>
        <p:nvSpPr>
          <p:cNvPr id="2" name="TextBox 1"/>
          <p:cNvSpPr txBox="1"/>
          <p:nvPr/>
        </p:nvSpPr>
        <p:spPr>
          <a:xfrm>
            <a:off x="914400" y="1600200"/>
            <a:ext cx="6553200" cy="2862322"/>
          </a:xfrm>
          <a:prstGeom prst="rect">
            <a:avLst/>
          </a:prstGeom>
          <a:noFill/>
        </p:spPr>
        <p:txBody>
          <a:bodyPr wrap="square" rtlCol="0">
            <a:spAutoFit/>
          </a:bodyPr>
          <a:lstStyle/>
          <a:p>
            <a:pPr marL="342900" indent="-342900">
              <a:buFont typeface="+mj-lt"/>
              <a:buAutoNum type="arabicPeriod" startAt="5"/>
            </a:pPr>
            <a:r>
              <a:rPr lang="en-US" dirty="0" smtClean="0">
                <a:latin typeface="AWPCHelvetica" panose="00000400000000000000" pitchFamily="2" charset="0"/>
              </a:rPr>
              <a:t>Now </a:t>
            </a:r>
            <a:r>
              <a:rPr lang="en-US" dirty="0">
                <a:latin typeface="AWPCHelvetica" panose="00000400000000000000" pitchFamily="2" charset="0"/>
              </a:rPr>
              <a:t>take the largest piece of paper and lay it down in </a:t>
            </a:r>
            <a:r>
              <a:rPr lang="en-US" dirty="0" smtClean="0">
                <a:latin typeface="AWPCHelvetica" panose="00000400000000000000" pitchFamily="2" charset="0"/>
              </a:rPr>
              <a:t>the middle </a:t>
            </a:r>
            <a:r>
              <a:rPr lang="en-US" dirty="0">
                <a:latin typeface="AWPCHelvetica" panose="00000400000000000000" pitchFamily="2" charset="0"/>
              </a:rPr>
              <a:t>of the spread. Do not place it in the direct middle</a:t>
            </a:r>
            <a:r>
              <a:rPr lang="en-US" dirty="0" smtClean="0">
                <a:latin typeface="AWPCHelvetica" panose="00000400000000000000" pitchFamily="2" charset="0"/>
              </a:rPr>
              <a:t>. Yes</a:t>
            </a:r>
            <a:r>
              <a:rPr lang="en-US" dirty="0">
                <a:latin typeface="AWPCHelvetica" panose="00000400000000000000" pitchFamily="2" charset="0"/>
              </a:rPr>
              <a:t>, it may and should cross the gutter. </a:t>
            </a:r>
          </a:p>
          <a:p>
            <a:pPr marL="342900" indent="-342900">
              <a:buFont typeface="+mj-lt"/>
              <a:buAutoNum type="arabicPeriod" startAt="5"/>
            </a:pPr>
            <a:r>
              <a:rPr lang="en-US" dirty="0" smtClean="0">
                <a:latin typeface="AWPCHelvetica" panose="00000400000000000000" pitchFamily="2" charset="0"/>
              </a:rPr>
              <a:t>Leave </a:t>
            </a:r>
            <a:r>
              <a:rPr lang="en-US" dirty="0">
                <a:latin typeface="AWPCHelvetica" panose="00000400000000000000" pitchFamily="2" charset="0"/>
              </a:rPr>
              <a:t>only one pica separation and lay down the next </a:t>
            </a:r>
            <a:r>
              <a:rPr lang="en-US" dirty="0" smtClean="0">
                <a:latin typeface="AWPCHelvetica" panose="00000400000000000000" pitchFamily="2" charset="0"/>
              </a:rPr>
              <a:t>largest </a:t>
            </a:r>
            <a:r>
              <a:rPr lang="en-US" dirty="0">
                <a:latin typeface="AWPCHelvetica" panose="00000400000000000000" pitchFamily="2" charset="0"/>
              </a:rPr>
              <a:t>piece of paper. </a:t>
            </a:r>
          </a:p>
          <a:p>
            <a:pPr marL="342900" indent="-342900">
              <a:buFont typeface="+mj-lt"/>
              <a:buAutoNum type="arabicPeriod" startAt="5"/>
            </a:pPr>
            <a:r>
              <a:rPr lang="en-US" dirty="0" smtClean="0">
                <a:latin typeface="AWPCHelvetica" panose="00000400000000000000" pitchFamily="2" charset="0"/>
              </a:rPr>
              <a:t>Once </a:t>
            </a:r>
            <a:r>
              <a:rPr lang="en-US" dirty="0">
                <a:latin typeface="AWPCHelvetica" panose="00000400000000000000" pitchFamily="2" charset="0"/>
              </a:rPr>
              <a:t>the two are down, see if you notice an eyeline. </a:t>
            </a:r>
          </a:p>
          <a:p>
            <a:pPr marL="342900" indent="-342900">
              <a:buFont typeface="+mj-lt"/>
              <a:buAutoNum type="arabicPeriod" startAt="5"/>
            </a:pPr>
            <a:r>
              <a:rPr lang="en-US" dirty="0" smtClean="0">
                <a:latin typeface="AWPCHelvetica" panose="00000400000000000000" pitchFamily="2" charset="0"/>
              </a:rPr>
              <a:t>Now </a:t>
            </a:r>
            <a:r>
              <a:rPr lang="en-US" dirty="0">
                <a:latin typeface="AWPCHelvetica" panose="00000400000000000000" pitchFamily="2" charset="0"/>
              </a:rPr>
              <a:t>using the eyeline, place all pieces of paper leaving </a:t>
            </a:r>
            <a:r>
              <a:rPr lang="en-US" dirty="0" smtClean="0">
                <a:latin typeface="AWPCHelvetica" panose="00000400000000000000" pitchFamily="2" charset="0"/>
              </a:rPr>
              <a:t>only </a:t>
            </a:r>
            <a:r>
              <a:rPr lang="en-US" dirty="0">
                <a:latin typeface="AWPCHelvetica" panose="00000400000000000000" pitchFamily="2" charset="0"/>
              </a:rPr>
              <a:t>one pica between each element. </a:t>
            </a:r>
          </a:p>
          <a:p>
            <a:pPr marL="342900" indent="-342900">
              <a:buFont typeface="+mj-lt"/>
              <a:buAutoNum type="arabicPeriod" startAt="5"/>
            </a:pPr>
            <a:r>
              <a:rPr lang="en-US" dirty="0">
                <a:latin typeface="AWPCHelvetica" panose="00000400000000000000" pitchFamily="2" charset="0"/>
              </a:rPr>
              <a:t> </a:t>
            </a:r>
            <a:r>
              <a:rPr lang="en-US" dirty="0" smtClean="0">
                <a:latin typeface="AWPCHelvetica" panose="00000400000000000000" pitchFamily="2" charset="0"/>
              </a:rPr>
              <a:t>All </a:t>
            </a:r>
            <a:r>
              <a:rPr lang="en-US" dirty="0">
                <a:latin typeface="AWPCHelvetica" panose="00000400000000000000" pitchFamily="2" charset="0"/>
              </a:rPr>
              <a:t>pieces of paper should sit on or hang from the eyeline.</a:t>
            </a:r>
          </a:p>
          <a:p>
            <a:endParaRPr lang="en-US" dirty="0">
              <a:latin typeface="AWPCHelvetica" panose="00000400000000000000" pitchFamily="2"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7593" y="1229918"/>
            <a:ext cx="1024013" cy="4271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1604" y="5457013"/>
            <a:ext cx="11430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604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31706" y="0"/>
            <a:ext cx="5483494" cy="1219200"/>
          </a:xfrm>
        </p:spPr>
        <p:txBody>
          <a:bodyPr>
            <a:normAutofit/>
          </a:bodyPr>
          <a:lstStyle/>
          <a:p>
            <a:r>
              <a:rPr lang="en-US" sz="2700" b="1" dirty="0">
                <a:solidFill>
                  <a:schemeClr val="bg1"/>
                </a:solidFill>
                <a:latin typeface="AWPCHelvetica" panose="00000400000000000000" pitchFamily="2" charset="0"/>
              </a:rPr>
              <a:t>Lesson 3: Designing a </a:t>
            </a:r>
            <a:br>
              <a:rPr lang="en-US" sz="2700" b="1" dirty="0">
                <a:solidFill>
                  <a:schemeClr val="bg1"/>
                </a:solidFill>
                <a:latin typeface="AWPCHelvetica" panose="00000400000000000000" pitchFamily="2" charset="0"/>
              </a:rPr>
            </a:br>
            <a:r>
              <a:rPr lang="en-US" sz="2700" b="1" dirty="0">
                <a:solidFill>
                  <a:schemeClr val="bg1"/>
                </a:solidFill>
                <a:latin typeface="AWPCHelvetica" panose="00000400000000000000" pitchFamily="2" charset="0"/>
              </a:rPr>
              <a:t>Basic Layout </a:t>
            </a:r>
          </a:p>
        </p:txBody>
      </p:sp>
      <p:sp>
        <p:nvSpPr>
          <p:cNvPr id="2" name="TextBox 1"/>
          <p:cNvSpPr txBox="1"/>
          <p:nvPr/>
        </p:nvSpPr>
        <p:spPr>
          <a:xfrm>
            <a:off x="914400" y="1600201"/>
            <a:ext cx="7315200" cy="923330"/>
          </a:xfrm>
          <a:prstGeom prst="rect">
            <a:avLst/>
          </a:prstGeom>
          <a:noFill/>
        </p:spPr>
        <p:txBody>
          <a:bodyPr wrap="square" rtlCol="0">
            <a:spAutoFit/>
          </a:bodyPr>
          <a:lstStyle/>
          <a:p>
            <a:r>
              <a:rPr lang="en-US" b="1" dirty="0" smtClean="0">
                <a:latin typeface="AWPCHelvetica" panose="00000400000000000000" pitchFamily="2" charset="0"/>
              </a:rPr>
              <a:t>Objective — In </a:t>
            </a:r>
            <a:r>
              <a:rPr lang="en-US" b="1" dirty="0">
                <a:latin typeface="AWPCHelvetica" panose="00000400000000000000" pitchFamily="2" charset="0"/>
              </a:rPr>
              <a:t>this lesson, you will learn: </a:t>
            </a:r>
            <a:endParaRPr lang="en-US" b="1" dirty="0" smtClean="0">
              <a:latin typeface="AWPCHelvetica" panose="00000400000000000000" pitchFamily="2" charset="0"/>
            </a:endParaRPr>
          </a:p>
          <a:p>
            <a:endParaRPr lang="en-US" dirty="0">
              <a:latin typeface="AWPCHelvetica" panose="00000400000000000000" pitchFamily="2" charset="0"/>
            </a:endParaRPr>
          </a:p>
          <a:p>
            <a:r>
              <a:rPr lang="en-US" dirty="0">
                <a:latin typeface="AWPCHelvetica" panose="00000400000000000000" pitchFamily="2" charset="0"/>
              </a:rPr>
              <a:t>How to create a yearbook spread using all the basic rules of design </a:t>
            </a:r>
          </a:p>
        </p:txBody>
      </p:sp>
    </p:spTree>
    <p:extLst>
      <p:ext uri="{BB962C8B-B14F-4D97-AF65-F5344CB8AC3E}">
        <p14:creationId xmlns:p14="http://schemas.microsoft.com/office/powerpoint/2010/main" val="1196830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11653" y="0"/>
            <a:ext cx="5579747" cy="1219200"/>
          </a:xfrm>
        </p:spPr>
        <p:txBody>
          <a:bodyPr>
            <a:normAutofit/>
          </a:bodyPr>
          <a:lstStyle/>
          <a:p>
            <a:r>
              <a:rPr lang="en-US" sz="2700" b="1" dirty="0">
                <a:solidFill>
                  <a:schemeClr val="bg1"/>
                </a:solidFill>
                <a:latin typeface="AWPCHelvetica" panose="00000400000000000000" pitchFamily="2" charset="0"/>
                <a:ea typeface="+mn-ea"/>
                <a:cs typeface="+mn-cs"/>
              </a:rPr>
              <a:t>Lesson 3: Designing a </a:t>
            </a:r>
            <a:r>
              <a:rPr lang="en-US" sz="2700" b="1" dirty="0" smtClean="0">
                <a:solidFill>
                  <a:schemeClr val="bg1"/>
                </a:solidFill>
                <a:latin typeface="AWPCHelvetica" panose="00000400000000000000" pitchFamily="2" charset="0"/>
                <a:ea typeface="+mn-ea"/>
                <a:cs typeface="+mn-cs"/>
              </a:rPr>
              <a:t/>
            </a:r>
            <a:br>
              <a:rPr lang="en-US" sz="2700" b="1" dirty="0" smtClean="0">
                <a:solidFill>
                  <a:schemeClr val="bg1"/>
                </a:solidFill>
                <a:latin typeface="AWPCHelvetica" panose="00000400000000000000" pitchFamily="2" charset="0"/>
                <a:ea typeface="+mn-ea"/>
                <a:cs typeface="+mn-cs"/>
              </a:rPr>
            </a:br>
            <a:r>
              <a:rPr lang="en-US" sz="2700" b="1" dirty="0" smtClean="0">
                <a:solidFill>
                  <a:schemeClr val="bg1"/>
                </a:solidFill>
                <a:latin typeface="AWPCHelvetica" panose="00000400000000000000" pitchFamily="2" charset="0"/>
                <a:ea typeface="+mn-ea"/>
                <a:cs typeface="+mn-cs"/>
              </a:rPr>
              <a:t>Basic </a:t>
            </a:r>
            <a:r>
              <a:rPr lang="en-US" sz="2700" b="1" dirty="0">
                <a:solidFill>
                  <a:schemeClr val="bg1"/>
                </a:solidFill>
                <a:latin typeface="AWPCHelvetica" panose="00000400000000000000" pitchFamily="2" charset="0"/>
                <a:ea typeface="+mn-ea"/>
                <a:cs typeface="+mn-cs"/>
              </a:rPr>
              <a:t>Layout </a:t>
            </a:r>
          </a:p>
        </p:txBody>
      </p:sp>
      <p:sp>
        <p:nvSpPr>
          <p:cNvPr id="2" name="TextBox 1"/>
          <p:cNvSpPr txBox="1"/>
          <p:nvPr/>
        </p:nvSpPr>
        <p:spPr>
          <a:xfrm>
            <a:off x="914400" y="1600200"/>
            <a:ext cx="7315200" cy="1938992"/>
          </a:xfrm>
          <a:prstGeom prst="rect">
            <a:avLst/>
          </a:prstGeom>
          <a:noFill/>
        </p:spPr>
        <p:txBody>
          <a:bodyPr wrap="square" rtlCol="0">
            <a:spAutoFit/>
          </a:bodyPr>
          <a:lstStyle/>
          <a:p>
            <a:r>
              <a:rPr lang="en-US" dirty="0">
                <a:latin typeface="AWPCHelvetica" panose="00000400000000000000" pitchFamily="2" charset="0"/>
              </a:rPr>
              <a:t>Creating a design means </a:t>
            </a:r>
            <a:r>
              <a:rPr lang="en-US" dirty="0" smtClean="0">
                <a:latin typeface="AWPCHelvetica" panose="00000400000000000000" pitchFamily="2" charset="0"/>
              </a:rPr>
              <a:t>the </a:t>
            </a:r>
            <a:r>
              <a:rPr lang="en-US" dirty="0">
                <a:latin typeface="AWPCHelvetica" panose="00000400000000000000" pitchFamily="2" charset="0"/>
              </a:rPr>
              <a:t>designer places all elements (</a:t>
            </a:r>
            <a:r>
              <a:rPr lang="en-US" dirty="0" smtClean="0">
                <a:latin typeface="AWPCHelvetica" panose="00000400000000000000" pitchFamily="2" charset="0"/>
              </a:rPr>
              <a:t>photos</a:t>
            </a:r>
            <a:r>
              <a:rPr lang="en-US" dirty="0">
                <a:latin typeface="AWPCHelvetica" panose="00000400000000000000" pitchFamily="2" charset="0"/>
              </a:rPr>
              <a:t>, copy, graphics) on a page in a </a:t>
            </a:r>
            <a:r>
              <a:rPr lang="en-US" sz="2400" b="1" dirty="0">
                <a:latin typeface="AWPCHelvetica" panose="00000400000000000000" pitchFamily="2" charset="0"/>
              </a:rPr>
              <a:t>planned manner</a:t>
            </a:r>
            <a:r>
              <a:rPr lang="en-US" dirty="0">
                <a:latin typeface="AWPCHelvetica" panose="00000400000000000000" pitchFamily="2" charset="0"/>
              </a:rPr>
              <a:t>. </a:t>
            </a:r>
            <a:endParaRPr lang="en-US" dirty="0" smtClean="0">
              <a:latin typeface="AWPCHelvetica" panose="00000400000000000000" pitchFamily="2" charset="0"/>
            </a:endParaRPr>
          </a:p>
          <a:p>
            <a:endParaRPr lang="en-US" dirty="0">
              <a:latin typeface="AWPCHelvetica" panose="00000400000000000000" pitchFamily="2" charset="0"/>
            </a:endParaRPr>
          </a:p>
          <a:p>
            <a:r>
              <a:rPr lang="en-US" dirty="0">
                <a:latin typeface="AWPCHelvetica" panose="00000400000000000000" pitchFamily="2" charset="0"/>
              </a:rPr>
              <a:t>Strong design will </a:t>
            </a:r>
            <a:r>
              <a:rPr lang="en-US" sz="2400" b="1" dirty="0">
                <a:latin typeface="AWPCHelvetica" panose="00000400000000000000" pitchFamily="2" charset="0"/>
              </a:rPr>
              <a:t>encourage the reader to study further </a:t>
            </a:r>
            <a:r>
              <a:rPr lang="en-US" dirty="0">
                <a:latin typeface="AWPCHelvetica" panose="00000400000000000000" pitchFamily="2" charset="0"/>
              </a:rPr>
              <a:t>and </a:t>
            </a:r>
            <a:r>
              <a:rPr lang="en-US" dirty="0" smtClean="0">
                <a:latin typeface="AWPCHelvetica" panose="00000400000000000000" pitchFamily="2" charset="0"/>
              </a:rPr>
              <a:t>will cause them to react </a:t>
            </a:r>
            <a:r>
              <a:rPr lang="en-US" dirty="0">
                <a:latin typeface="AWPCHelvetica" panose="00000400000000000000" pitchFamily="2" charset="0"/>
              </a:rPr>
              <a:t>to the design. </a:t>
            </a:r>
          </a:p>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6756" y="3352800"/>
            <a:ext cx="5530212" cy="3499834"/>
          </a:xfrm>
          <a:prstGeom prst="rect">
            <a:avLst/>
          </a:prstGeom>
        </p:spPr>
      </p:pic>
    </p:spTree>
    <p:extLst>
      <p:ext uri="{BB962C8B-B14F-4D97-AF65-F5344CB8AC3E}">
        <p14:creationId xmlns:p14="http://schemas.microsoft.com/office/powerpoint/2010/main" val="598019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1707" y="8020"/>
            <a:ext cx="5483493" cy="1211179"/>
          </a:xfrm>
        </p:spPr>
        <p:txBody>
          <a:bodyPr>
            <a:normAutofit/>
          </a:bodyPr>
          <a:lstStyle/>
          <a:p>
            <a:r>
              <a:rPr lang="en-US" sz="2700" b="1" dirty="0" smtClean="0">
                <a:solidFill>
                  <a:schemeClr val="bg1"/>
                </a:solidFill>
                <a:latin typeface="AWPCHelvetica" panose="00000400000000000000" pitchFamily="2" charset="0"/>
                <a:ea typeface="+mn-ea"/>
                <a:cs typeface="+mn-cs"/>
              </a:rPr>
              <a:t>Understanding Why </a:t>
            </a:r>
            <a:br>
              <a:rPr lang="en-US" sz="2700" b="1" dirty="0" smtClean="0">
                <a:solidFill>
                  <a:schemeClr val="bg1"/>
                </a:solidFill>
                <a:latin typeface="AWPCHelvetica" panose="00000400000000000000" pitchFamily="2" charset="0"/>
                <a:ea typeface="+mn-ea"/>
                <a:cs typeface="+mn-cs"/>
              </a:rPr>
            </a:br>
            <a:r>
              <a:rPr lang="en-US" sz="2700" b="1" dirty="0" smtClean="0">
                <a:solidFill>
                  <a:schemeClr val="bg1"/>
                </a:solidFill>
                <a:latin typeface="AWPCHelvetica" panose="00000400000000000000" pitchFamily="2" charset="0"/>
                <a:ea typeface="+mn-ea"/>
                <a:cs typeface="+mn-cs"/>
              </a:rPr>
              <a:t>Design Matters</a:t>
            </a:r>
            <a:endParaRPr lang="en-US" sz="2700" b="1" dirty="0">
              <a:solidFill>
                <a:schemeClr val="bg1"/>
              </a:solidFill>
              <a:latin typeface="AWPCHelvetica" panose="00000400000000000000" pitchFamily="2" charset="0"/>
              <a:ea typeface="+mn-ea"/>
              <a:cs typeface="+mn-cs"/>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5" name="TextBox 4"/>
          <p:cNvSpPr txBox="1"/>
          <p:nvPr/>
        </p:nvSpPr>
        <p:spPr>
          <a:xfrm>
            <a:off x="914400" y="1600200"/>
            <a:ext cx="7315200" cy="4524315"/>
          </a:xfrm>
          <a:prstGeom prst="rect">
            <a:avLst/>
          </a:prstGeom>
          <a:noFill/>
        </p:spPr>
        <p:txBody>
          <a:bodyPr wrap="square" rtlCol="0">
            <a:spAutoFit/>
          </a:bodyPr>
          <a:lstStyle/>
          <a:p>
            <a:r>
              <a:rPr lang="en-US" dirty="0">
                <a:latin typeface="AWPCHelvetica" panose="00000400000000000000" pitchFamily="2" charset="0"/>
              </a:rPr>
              <a:t>You have a </a:t>
            </a:r>
            <a:r>
              <a:rPr lang="en-US" sz="2400" b="1" dirty="0">
                <a:latin typeface="AWPCHelvetica" panose="00000400000000000000" pitchFamily="2" charset="0"/>
              </a:rPr>
              <a:t>theme</a:t>
            </a:r>
            <a:r>
              <a:rPr lang="en-US" dirty="0">
                <a:latin typeface="AWPCHelvetica" panose="00000400000000000000" pitchFamily="2" charset="0"/>
              </a:rPr>
              <a:t>. You even have a great </a:t>
            </a:r>
            <a:r>
              <a:rPr lang="en-US" sz="2400" b="1" dirty="0">
                <a:latin typeface="AWPCHelvetica" panose="00000400000000000000" pitchFamily="2" charset="0"/>
              </a:rPr>
              <a:t>cover</a:t>
            </a:r>
            <a:r>
              <a:rPr lang="en-US" dirty="0">
                <a:latin typeface="AWPCHelvetica" panose="00000400000000000000" pitchFamily="2" charset="0"/>
              </a:rPr>
              <a:t>. </a:t>
            </a:r>
            <a:endParaRPr lang="en-US" dirty="0" smtClean="0">
              <a:latin typeface="AWPCHelvetica" panose="00000400000000000000" pitchFamily="2" charset="0"/>
            </a:endParaRPr>
          </a:p>
          <a:p>
            <a:r>
              <a:rPr lang="en-US" dirty="0" smtClean="0">
                <a:latin typeface="AWPCHelvetica" panose="00000400000000000000" pitchFamily="2" charset="0"/>
              </a:rPr>
              <a:t>Now </a:t>
            </a:r>
            <a:r>
              <a:rPr lang="en-US" dirty="0">
                <a:latin typeface="AWPCHelvetica" panose="00000400000000000000" pitchFamily="2" charset="0"/>
              </a:rPr>
              <a:t>it’s time to figure out </a:t>
            </a:r>
            <a:r>
              <a:rPr lang="en-US" sz="2400" b="1" dirty="0">
                <a:latin typeface="AWPCHelvetica" panose="00000400000000000000" pitchFamily="2" charset="0"/>
              </a:rPr>
              <a:t>what goes on each page </a:t>
            </a:r>
            <a:r>
              <a:rPr lang="en-US" dirty="0">
                <a:latin typeface="AWPCHelvetica" panose="00000400000000000000" pitchFamily="2" charset="0"/>
              </a:rPr>
              <a:t>of your yearbook</a:t>
            </a:r>
            <a:r>
              <a:rPr lang="en-US" dirty="0" smtClean="0">
                <a:latin typeface="AWPCHelvetica" panose="00000400000000000000" pitchFamily="2" charset="0"/>
              </a:rPr>
              <a:t>.</a:t>
            </a:r>
          </a:p>
          <a:p>
            <a:endParaRPr lang="en-US" dirty="0" smtClean="0">
              <a:latin typeface="AWPCHelvetica" panose="00000400000000000000" pitchFamily="2" charset="0"/>
            </a:endParaRPr>
          </a:p>
          <a:p>
            <a:r>
              <a:rPr lang="en-US" dirty="0" smtClean="0">
                <a:latin typeface="AWPCHelvetica" panose="00000400000000000000" pitchFamily="2" charset="0"/>
              </a:rPr>
              <a:t>Publication </a:t>
            </a:r>
            <a:r>
              <a:rPr lang="en-US" sz="2400" b="1" dirty="0">
                <a:latin typeface="AWPCHelvetica" panose="00000400000000000000" pitchFamily="2" charset="0"/>
              </a:rPr>
              <a:t>design</a:t>
            </a:r>
            <a:r>
              <a:rPr lang="en-US" dirty="0">
                <a:latin typeface="AWPCHelvetica" panose="00000400000000000000" pitchFamily="2" charset="0"/>
              </a:rPr>
              <a:t> is more than placing pictures on pages. </a:t>
            </a:r>
            <a:endParaRPr lang="en-US" dirty="0" smtClean="0">
              <a:latin typeface="AWPCHelvetica" panose="00000400000000000000" pitchFamily="2" charset="0"/>
            </a:endParaRPr>
          </a:p>
          <a:p>
            <a:r>
              <a:rPr lang="en-US" dirty="0" smtClean="0">
                <a:latin typeface="AWPCHelvetica" panose="00000400000000000000" pitchFamily="2" charset="0"/>
              </a:rPr>
              <a:t>It’s </a:t>
            </a:r>
            <a:r>
              <a:rPr lang="en-US" dirty="0">
                <a:latin typeface="AWPCHelvetica" panose="00000400000000000000" pitchFamily="2" charset="0"/>
              </a:rPr>
              <a:t>more than picking </a:t>
            </a:r>
            <a:r>
              <a:rPr lang="en-US" sz="2400" b="1" dirty="0">
                <a:latin typeface="AWPCHelvetica" panose="00000400000000000000" pitchFamily="2" charset="0"/>
              </a:rPr>
              <a:t>pretty fonts</a:t>
            </a:r>
            <a:r>
              <a:rPr lang="en-US" dirty="0">
                <a:latin typeface="AWPCHelvetica" panose="00000400000000000000" pitchFamily="2" charset="0"/>
              </a:rPr>
              <a:t>. </a:t>
            </a:r>
            <a:endParaRPr lang="en-US" dirty="0" smtClean="0">
              <a:latin typeface="AWPCHelvetica" panose="00000400000000000000" pitchFamily="2" charset="0"/>
            </a:endParaRPr>
          </a:p>
          <a:p>
            <a:r>
              <a:rPr lang="en-US" dirty="0" smtClean="0">
                <a:latin typeface="AWPCHelvetica" panose="00000400000000000000" pitchFamily="2" charset="0"/>
              </a:rPr>
              <a:t>It’s </a:t>
            </a:r>
            <a:r>
              <a:rPr lang="en-US" dirty="0">
                <a:latin typeface="AWPCHelvetica" panose="00000400000000000000" pitchFamily="2" charset="0"/>
              </a:rPr>
              <a:t>more than using green, “</a:t>
            </a:r>
            <a:r>
              <a:rPr lang="en-US" i="1" dirty="0">
                <a:latin typeface="AWPCHelvetica" panose="00000400000000000000" pitchFamily="2" charset="0"/>
              </a:rPr>
              <a:t>because it’s my favorite color</a:t>
            </a:r>
            <a:r>
              <a:rPr lang="en-US" dirty="0">
                <a:latin typeface="AWPCHelvetica" panose="00000400000000000000" pitchFamily="2" charset="0"/>
              </a:rPr>
              <a:t>.”</a:t>
            </a:r>
          </a:p>
          <a:p>
            <a:endParaRPr lang="en-US" dirty="0" smtClean="0">
              <a:latin typeface="AWPCHelvetica" panose="00000400000000000000" pitchFamily="2" charset="0"/>
            </a:endParaRPr>
          </a:p>
          <a:p>
            <a:r>
              <a:rPr lang="en-US" dirty="0" smtClean="0">
                <a:latin typeface="AWPCHelvetica" panose="00000400000000000000" pitchFamily="2" charset="0"/>
              </a:rPr>
              <a:t>Good </a:t>
            </a:r>
            <a:r>
              <a:rPr lang="en-US" dirty="0">
                <a:latin typeface="AWPCHelvetica" panose="00000400000000000000" pitchFamily="2" charset="0"/>
              </a:rPr>
              <a:t>designers evolve and </a:t>
            </a:r>
            <a:r>
              <a:rPr lang="en-US" sz="2400" b="1" dirty="0">
                <a:latin typeface="AWPCHelvetica" panose="00000400000000000000" pitchFamily="2" charset="0"/>
              </a:rPr>
              <a:t>good design communicates</a:t>
            </a:r>
            <a:r>
              <a:rPr lang="en-US" dirty="0">
                <a:latin typeface="AWPCHelvetica" panose="00000400000000000000" pitchFamily="2" charset="0"/>
              </a:rPr>
              <a:t>. </a:t>
            </a:r>
            <a:endParaRPr lang="en-US" dirty="0" smtClean="0">
              <a:latin typeface="AWPCHelvetica" panose="00000400000000000000" pitchFamily="2" charset="0"/>
            </a:endParaRPr>
          </a:p>
          <a:p>
            <a:endParaRPr lang="en-US" dirty="0" smtClean="0">
              <a:latin typeface="AWPCHelvetica" panose="00000400000000000000" pitchFamily="2" charset="0"/>
            </a:endParaRPr>
          </a:p>
          <a:p>
            <a:r>
              <a:rPr lang="en-US" dirty="0" smtClean="0">
                <a:latin typeface="AWPCHelvetica" panose="00000400000000000000" pitchFamily="2" charset="0"/>
              </a:rPr>
              <a:t>It </a:t>
            </a:r>
            <a:r>
              <a:rPr lang="en-US" sz="2400" b="1" dirty="0">
                <a:latin typeface="AWPCHelvetica" panose="00000400000000000000" pitchFamily="2" charset="0"/>
              </a:rPr>
              <a:t>draws the reader in</a:t>
            </a:r>
            <a:r>
              <a:rPr lang="en-US" dirty="0">
                <a:latin typeface="AWPCHelvetica" panose="00000400000000000000" pitchFamily="2" charset="0"/>
              </a:rPr>
              <a:t>, it enhances stories, it drives your well-chosen theme.</a:t>
            </a:r>
          </a:p>
          <a:p>
            <a:r>
              <a:rPr lang="en-US" dirty="0" smtClean="0">
                <a:latin typeface="AWPCHelvetica" panose="00000400000000000000" pitchFamily="2" charset="0"/>
              </a:rPr>
              <a:t> </a:t>
            </a:r>
            <a:endParaRPr lang="en-US" dirty="0">
              <a:latin typeface="AWPCHelvetica" panose="00000400000000000000" pitchFamily="2" charset="0"/>
            </a:endParaRPr>
          </a:p>
          <a:p>
            <a:r>
              <a:rPr lang="en-US" dirty="0" smtClean="0">
                <a:latin typeface="AWPCHelvetica" panose="00000400000000000000" pitchFamily="2" charset="0"/>
              </a:rPr>
              <a:t>Let’s </a:t>
            </a:r>
            <a:r>
              <a:rPr lang="en-US" dirty="0">
                <a:latin typeface="AWPCHelvetica" panose="00000400000000000000" pitchFamily="2" charset="0"/>
              </a:rPr>
              <a:t>get </a:t>
            </a:r>
            <a:r>
              <a:rPr lang="en-US" dirty="0" smtClean="0">
                <a:latin typeface="AWPCHelvetica" panose="00000400000000000000" pitchFamily="2" charset="0"/>
              </a:rPr>
              <a:t>started… </a:t>
            </a:r>
            <a:endParaRPr lang="en-US" dirty="0">
              <a:latin typeface="AWPCHelvetica" panose="00000400000000000000" pitchFamily="2" charset="0"/>
            </a:endParaRPr>
          </a:p>
        </p:txBody>
      </p:sp>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Tree>
    <p:extLst>
      <p:ext uri="{BB962C8B-B14F-4D97-AF65-F5344CB8AC3E}">
        <p14:creationId xmlns:p14="http://schemas.microsoft.com/office/powerpoint/2010/main" val="54436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31706" y="0"/>
            <a:ext cx="5559694" cy="1219200"/>
          </a:xfrm>
        </p:spPr>
        <p:txBody>
          <a:bodyPr>
            <a:normAutofit/>
          </a:bodyPr>
          <a:lstStyle/>
          <a:p>
            <a:r>
              <a:rPr lang="en-US" sz="2700" b="1" dirty="0" smtClean="0">
                <a:solidFill>
                  <a:schemeClr val="bg1"/>
                </a:solidFill>
                <a:latin typeface="AWPCHelvetica" panose="00000400000000000000" pitchFamily="2" charset="0"/>
                <a:ea typeface="+mn-ea"/>
                <a:cs typeface="+mn-cs"/>
              </a:rPr>
              <a:t>Lesson 3 Activity</a:t>
            </a:r>
            <a:r>
              <a:rPr lang="en-US" sz="2700" b="1" dirty="0">
                <a:solidFill>
                  <a:schemeClr val="bg1"/>
                </a:solidFill>
                <a:latin typeface="AWPCHelvetica" panose="00000400000000000000" pitchFamily="2" charset="0"/>
                <a:ea typeface="+mn-ea"/>
                <a:cs typeface="+mn-cs"/>
              </a:rPr>
              <a:t>: </a:t>
            </a:r>
            <a:r>
              <a:rPr lang="en-US" sz="2700" b="1" dirty="0" smtClean="0">
                <a:solidFill>
                  <a:schemeClr val="bg1"/>
                </a:solidFill>
                <a:latin typeface="AWPCHelvetica" panose="00000400000000000000" pitchFamily="2" charset="0"/>
                <a:ea typeface="+mn-ea"/>
                <a:cs typeface="+mn-cs"/>
              </a:rPr>
              <a:t/>
            </a:r>
            <a:br>
              <a:rPr lang="en-US" sz="2700" b="1" dirty="0" smtClean="0">
                <a:solidFill>
                  <a:schemeClr val="bg1"/>
                </a:solidFill>
                <a:latin typeface="AWPCHelvetica" panose="00000400000000000000" pitchFamily="2" charset="0"/>
                <a:ea typeface="+mn-ea"/>
                <a:cs typeface="+mn-cs"/>
              </a:rPr>
            </a:br>
            <a:r>
              <a:rPr lang="en-US" sz="2700" b="1" dirty="0" smtClean="0">
                <a:solidFill>
                  <a:schemeClr val="bg1"/>
                </a:solidFill>
                <a:latin typeface="AWPCHelvetica" panose="00000400000000000000" pitchFamily="2" charset="0"/>
                <a:ea typeface="+mn-ea"/>
                <a:cs typeface="+mn-cs"/>
              </a:rPr>
              <a:t>Time </a:t>
            </a:r>
            <a:r>
              <a:rPr lang="en-US" sz="2700" b="1" dirty="0">
                <a:solidFill>
                  <a:schemeClr val="bg1"/>
                </a:solidFill>
                <a:latin typeface="AWPCHelvetica" panose="00000400000000000000" pitchFamily="2" charset="0"/>
                <a:ea typeface="+mn-ea"/>
                <a:cs typeface="+mn-cs"/>
              </a:rPr>
              <a:t>To Design </a:t>
            </a:r>
          </a:p>
        </p:txBody>
      </p:sp>
      <p:sp>
        <p:nvSpPr>
          <p:cNvPr id="2" name="TextBox 1"/>
          <p:cNvSpPr txBox="1"/>
          <p:nvPr/>
        </p:nvSpPr>
        <p:spPr>
          <a:xfrm>
            <a:off x="914400" y="1600200"/>
            <a:ext cx="7353295" cy="1477328"/>
          </a:xfrm>
          <a:prstGeom prst="rect">
            <a:avLst/>
          </a:prstGeom>
          <a:noFill/>
        </p:spPr>
        <p:txBody>
          <a:bodyPr wrap="none" rtlCol="0">
            <a:spAutoFit/>
          </a:bodyPr>
          <a:lstStyle/>
          <a:p>
            <a:pPr marL="342900" indent="-342900">
              <a:buFont typeface="+mj-lt"/>
              <a:buAutoNum type="arabicPeriod"/>
            </a:pPr>
            <a:r>
              <a:rPr lang="en-US" dirty="0" smtClean="0">
                <a:latin typeface="AWPCHelvetica" panose="00000400000000000000" pitchFamily="2" charset="0"/>
              </a:rPr>
              <a:t>Take </a:t>
            </a:r>
            <a:r>
              <a:rPr lang="en-US" dirty="0">
                <a:latin typeface="AWPCHelvetica" panose="00000400000000000000" pitchFamily="2" charset="0"/>
              </a:rPr>
              <a:t>a size 7, 8 or 9 layout sheet and examine the external </a:t>
            </a:r>
          </a:p>
          <a:p>
            <a:r>
              <a:rPr lang="en-US" dirty="0">
                <a:latin typeface="AWPCHelvetica" panose="00000400000000000000" pitchFamily="2" charset="0"/>
              </a:rPr>
              <a:t>     margin, the pica structure and even the columns, which have been </a:t>
            </a:r>
          </a:p>
          <a:p>
            <a:r>
              <a:rPr lang="en-US" dirty="0">
                <a:latin typeface="AWPCHelvetica" panose="00000400000000000000" pitchFamily="2" charset="0"/>
              </a:rPr>
              <a:t>     established for you. If you fold the sheet in half, you will notice </a:t>
            </a:r>
          </a:p>
          <a:p>
            <a:r>
              <a:rPr lang="en-US" dirty="0">
                <a:latin typeface="AWPCHelvetica" panose="00000400000000000000" pitchFamily="2" charset="0"/>
              </a:rPr>
              <a:t>     the established gutter. </a:t>
            </a:r>
          </a:p>
          <a:p>
            <a:endParaRPr lang="en-US" dirty="0">
              <a:latin typeface="AWPCHelvetica" panose="00000400000000000000" pitchFamily="2"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0" y="2800529"/>
            <a:ext cx="5334000" cy="3509081"/>
          </a:xfrm>
          <a:prstGeom prst="rect">
            <a:avLst/>
          </a:prstGeom>
        </p:spPr>
      </p:pic>
    </p:spTree>
    <p:extLst>
      <p:ext uri="{BB962C8B-B14F-4D97-AF65-F5344CB8AC3E}">
        <p14:creationId xmlns:p14="http://schemas.microsoft.com/office/powerpoint/2010/main" val="1966919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457200" y="0"/>
            <a:ext cx="8229600" cy="1219200"/>
          </a:xfrm>
        </p:spPr>
        <p:txBody>
          <a:bodyPr>
            <a:normAutofit/>
          </a:bodyPr>
          <a:lstStyle/>
          <a:p>
            <a:r>
              <a:rPr lang="en-US" sz="2700" b="1" dirty="0">
                <a:solidFill>
                  <a:schemeClr val="bg1"/>
                </a:solidFill>
                <a:latin typeface="AWPCHelvetica" panose="00000400000000000000" pitchFamily="2" charset="0"/>
              </a:rPr>
              <a:t>Lesson 3 Activity: </a:t>
            </a:r>
            <a:br>
              <a:rPr lang="en-US" sz="2700" b="1" dirty="0">
                <a:solidFill>
                  <a:schemeClr val="bg1"/>
                </a:solidFill>
                <a:latin typeface="AWPCHelvetica" panose="00000400000000000000" pitchFamily="2" charset="0"/>
              </a:rPr>
            </a:br>
            <a:r>
              <a:rPr lang="en-US" sz="2700" b="1" dirty="0">
                <a:solidFill>
                  <a:schemeClr val="bg1"/>
                </a:solidFill>
                <a:latin typeface="AWPCHelvetica" panose="00000400000000000000" pitchFamily="2" charset="0"/>
              </a:rPr>
              <a:t>Time To Design</a:t>
            </a:r>
            <a:endParaRPr lang="en-US" sz="2700" dirty="0"/>
          </a:p>
        </p:txBody>
      </p:sp>
      <p:sp>
        <p:nvSpPr>
          <p:cNvPr id="2" name="TextBox 1"/>
          <p:cNvSpPr txBox="1"/>
          <p:nvPr/>
        </p:nvSpPr>
        <p:spPr>
          <a:xfrm>
            <a:off x="914401" y="1600200"/>
            <a:ext cx="7315200" cy="1015663"/>
          </a:xfrm>
          <a:prstGeom prst="rect">
            <a:avLst/>
          </a:prstGeom>
          <a:noFill/>
        </p:spPr>
        <p:txBody>
          <a:bodyPr wrap="square" rtlCol="0">
            <a:spAutoFit/>
          </a:bodyPr>
          <a:lstStyle/>
          <a:p>
            <a:pPr marL="342900" indent="-342900">
              <a:buFont typeface="+mj-lt"/>
              <a:buAutoNum type="arabicPeriod" startAt="2"/>
            </a:pPr>
            <a:r>
              <a:rPr lang="en-US" dirty="0" smtClean="0">
                <a:latin typeface="AWPCHelvetica" panose="00000400000000000000" pitchFamily="2" charset="0"/>
              </a:rPr>
              <a:t>To keep </a:t>
            </a:r>
            <a:r>
              <a:rPr lang="en-US" dirty="0">
                <a:latin typeface="AWPCHelvetica" panose="00000400000000000000" pitchFamily="2" charset="0"/>
              </a:rPr>
              <a:t>your</a:t>
            </a:r>
            <a:r>
              <a:rPr lang="en-US" dirty="0" smtClean="0">
                <a:latin typeface="AWPCHelvetica" panose="00000400000000000000" pitchFamily="2" charset="0"/>
              </a:rPr>
              <a:t> internal margins consistent, use </a:t>
            </a:r>
            <a:r>
              <a:rPr lang="en-US" sz="2400" b="1" dirty="0" smtClean="0">
                <a:latin typeface="AWPCHelvetica" panose="00000400000000000000" pitchFamily="2" charset="0"/>
              </a:rPr>
              <a:t>grids</a:t>
            </a:r>
            <a:r>
              <a:rPr lang="en-US" dirty="0" smtClean="0">
                <a:latin typeface="AWPCHelvetica" panose="00000400000000000000" pitchFamily="2" charset="0"/>
              </a:rPr>
              <a:t>. When you design, simply remember to start and stop on a column. </a:t>
            </a:r>
          </a:p>
          <a:p>
            <a:endParaRPr lang="en-US" dirty="0">
              <a:latin typeface="AWPCHelvetica" panose="00000400000000000000" pitchFamily="2" charset="0"/>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0829" y="2299507"/>
            <a:ext cx="5736771" cy="413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1308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457200" y="0"/>
            <a:ext cx="8229600" cy="1219200"/>
          </a:xfrm>
        </p:spPr>
        <p:txBody>
          <a:bodyPr>
            <a:normAutofit/>
          </a:bodyPr>
          <a:lstStyle/>
          <a:p>
            <a:r>
              <a:rPr lang="en-US" sz="2700" b="1" dirty="0">
                <a:solidFill>
                  <a:schemeClr val="bg1"/>
                </a:solidFill>
                <a:latin typeface="AWPCHelvetica" panose="00000400000000000000" pitchFamily="2" charset="0"/>
              </a:rPr>
              <a:t>Lesson 3 Activity: </a:t>
            </a:r>
            <a:br>
              <a:rPr lang="en-US" sz="2700" b="1" dirty="0">
                <a:solidFill>
                  <a:schemeClr val="bg1"/>
                </a:solidFill>
                <a:latin typeface="AWPCHelvetica" panose="00000400000000000000" pitchFamily="2" charset="0"/>
              </a:rPr>
            </a:br>
            <a:r>
              <a:rPr lang="en-US" sz="2700" b="1" dirty="0">
                <a:solidFill>
                  <a:schemeClr val="bg1"/>
                </a:solidFill>
                <a:latin typeface="AWPCHelvetica" panose="00000400000000000000" pitchFamily="2" charset="0"/>
              </a:rPr>
              <a:t>Time To Design</a:t>
            </a:r>
            <a:endParaRPr lang="en-US" sz="2700" dirty="0"/>
          </a:p>
        </p:txBody>
      </p:sp>
      <p:sp>
        <p:nvSpPr>
          <p:cNvPr id="2" name="Rectangle 1"/>
          <p:cNvSpPr/>
          <p:nvPr/>
        </p:nvSpPr>
        <p:spPr>
          <a:xfrm>
            <a:off x="914400" y="1601070"/>
            <a:ext cx="7315200" cy="1569660"/>
          </a:xfrm>
          <a:prstGeom prst="rect">
            <a:avLst/>
          </a:prstGeom>
        </p:spPr>
        <p:txBody>
          <a:bodyPr wrap="square">
            <a:spAutoFit/>
          </a:bodyPr>
          <a:lstStyle/>
          <a:p>
            <a:pPr marL="342900" indent="-342900">
              <a:buFont typeface="+mj-lt"/>
              <a:buAutoNum type="arabicPeriod" startAt="3"/>
            </a:pPr>
            <a:r>
              <a:rPr lang="en-US" dirty="0" smtClean="0">
                <a:latin typeface="AWPCHelvetica" panose="00000400000000000000" pitchFamily="2" charset="0"/>
              </a:rPr>
              <a:t>Establishing </a:t>
            </a:r>
            <a:r>
              <a:rPr lang="en-US" dirty="0">
                <a:latin typeface="AWPCHelvetica" panose="00000400000000000000" pitchFamily="2" charset="0"/>
              </a:rPr>
              <a:t>an </a:t>
            </a:r>
            <a:r>
              <a:rPr lang="en-US" sz="2400" b="1" dirty="0">
                <a:latin typeface="AWPCHelvetica" panose="00000400000000000000" pitchFamily="2" charset="0"/>
              </a:rPr>
              <a:t>eyeline</a:t>
            </a:r>
            <a:r>
              <a:rPr lang="en-US" dirty="0">
                <a:latin typeface="AWPCHelvetica" panose="00000400000000000000" pitchFamily="2" charset="0"/>
              </a:rPr>
              <a:t> is the first step in creating an appealing design. You should never do this directly in the center. Choose a line 1/3 of the way from either top or bottom. The eyeline is a way of visually linking the left and right pages into one spread. Draw an eyeline on your layout sheet. </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148006"/>
            <a:ext cx="4876800" cy="319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216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457200" y="0"/>
            <a:ext cx="8229600" cy="1219200"/>
          </a:xfrm>
        </p:spPr>
        <p:txBody>
          <a:bodyPr>
            <a:normAutofit/>
          </a:bodyPr>
          <a:lstStyle/>
          <a:p>
            <a:r>
              <a:rPr lang="en-US" sz="2700" b="1" dirty="0">
                <a:solidFill>
                  <a:schemeClr val="bg1"/>
                </a:solidFill>
                <a:latin typeface="AWPCHelvetica" panose="00000400000000000000" pitchFamily="2" charset="0"/>
              </a:rPr>
              <a:t>Lesson 3 Activity: </a:t>
            </a:r>
            <a:br>
              <a:rPr lang="en-US" sz="2700" b="1" dirty="0">
                <a:solidFill>
                  <a:schemeClr val="bg1"/>
                </a:solidFill>
                <a:latin typeface="AWPCHelvetica" panose="00000400000000000000" pitchFamily="2" charset="0"/>
              </a:rPr>
            </a:br>
            <a:r>
              <a:rPr lang="en-US" sz="2700" b="1" dirty="0">
                <a:solidFill>
                  <a:schemeClr val="bg1"/>
                </a:solidFill>
                <a:latin typeface="AWPCHelvetica" panose="00000400000000000000" pitchFamily="2" charset="0"/>
              </a:rPr>
              <a:t>Time To Design</a:t>
            </a:r>
            <a:endParaRPr lang="en-US" sz="2700" dirty="0"/>
          </a:p>
        </p:txBody>
      </p:sp>
      <p:sp>
        <p:nvSpPr>
          <p:cNvPr id="2" name="TextBox 1"/>
          <p:cNvSpPr txBox="1"/>
          <p:nvPr/>
        </p:nvSpPr>
        <p:spPr>
          <a:xfrm>
            <a:off x="914400" y="1595735"/>
            <a:ext cx="7315200" cy="1107996"/>
          </a:xfrm>
          <a:prstGeom prst="rect">
            <a:avLst/>
          </a:prstGeom>
          <a:noFill/>
        </p:spPr>
        <p:txBody>
          <a:bodyPr wrap="square" rtlCol="0">
            <a:spAutoFit/>
          </a:bodyPr>
          <a:lstStyle/>
          <a:p>
            <a:pPr marL="342900" indent="-342900">
              <a:buFont typeface="+mj-lt"/>
              <a:buAutoNum type="arabicPeriod" startAt="4"/>
            </a:pPr>
            <a:r>
              <a:rPr lang="en-US" dirty="0" smtClean="0">
                <a:latin typeface="AWPCHelvetica" panose="00000400000000000000" pitchFamily="2" charset="0"/>
              </a:rPr>
              <a:t>Starting </a:t>
            </a:r>
            <a:r>
              <a:rPr lang="en-US" dirty="0">
                <a:latin typeface="AWPCHelvetica" panose="00000400000000000000" pitchFamily="2" charset="0"/>
              </a:rPr>
              <a:t>on a column and ending on a column, draw a </a:t>
            </a:r>
            <a:r>
              <a:rPr lang="en-US" sz="2400" b="1" dirty="0">
                <a:latin typeface="AWPCHelvetica" panose="00000400000000000000" pitchFamily="2" charset="0"/>
              </a:rPr>
              <a:t>large rectangular </a:t>
            </a:r>
            <a:r>
              <a:rPr lang="en-US" sz="2400" b="1" dirty="0" smtClean="0">
                <a:latin typeface="AWPCHelvetica" panose="00000400000000000000" pitchFamily="2" charset="0"/>
              </a:rPr>
              <a:t>box</a:t>
            </a:r>
            <a:r>
              <a:rPr lang="en-US" dirty="0" smtClean="0">
                <a:latin typeface="AWPCHelvetica" panose="00000400000000000000" pitchFamily="2" charset="0"/>
              </a:rPr>
              <a:t> </a:t>
            </a:r>
            <a:r>
              <a:rPr lang="en-US" dirty="0">
                <a:latin typeface="AWPCHelvetica" panose="00000400000000000000" pitchFamily="2" charset="0"/>
              </a:rPr>
              <a:t>that either sits or hangs from the eyeline. </a:t>
            </a:r>
          </a:p>
          <a:p>
            <a:endParaRPr lang="en-US" dirty="0">
              <a:latin typeface="AWPCHelvetica" panose="00000400000000000000" pitchFamily="2"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514600"/>
            <a:ext cx="51816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733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600200" y="0"/>
            <a:ext cx="5562600" cy="1143000"/>
          </a:xfrm>
        </p:spPr>
        <p:txBody>
          <a:bodyPr>
            <a:normAutofit fontScale="90000"/>
          </a:bodyPr>
          <a:lstStyle/>
          <a:p>
            <a:r>
              <a:rPr lang="en-US" sz="3000" b="1" dirty="0" smtClean="0">
                <a:solidFill>
                  <a:schemeClr val="bg1"/>
                </a:solidFill>
                <a:latin typeface="AWPCHelvetica" panose="00000400000000000000" pitchFamily="2" charset="0"/>
                <a:ea typeface="+mn-ea"/>
                <a:cs typeface="+mn-cs"/>
              </a:rPr>
              <a:t/>
            </a:r>
            <a:br>
              <a:rPr lang="en-US" sz="3000" b="1" dirty="0" smtClean="0">
                <a:solidFill>
                  <a:schemeClr val="bg1"/>
                </a:solidFill>
                <a:latin typeface="AWPCHelvetica" panose="00000400000000000000" pitchFamily="2" charset="0"/>
                <a:ea typeface="+mn-ea"/>
                <a:cs typeface="+mn-cs"/>
              </a:rPr>
            </a:br>
            <a:r>
              <a:rPr lang="en-US" sz="3000" b="1" dirty="0">
                <a:solidFill>
                  <a:schemeClr val="bg1"/>
                </a:solidFill>
                <a:latin typeface="AWPCHelvetica" panose="00000400000000000000" pitchFamily="2" charset="0"/>
              </a:rPr>
              <a:t>Lesson 3 Activity: </a:t>
            </a:r>
            <a:br>
              <a:rPr lang="en-US" sz="3000" b="1" dirty="0">
                <a:solidFill>
                  <a:schemeClr val="bg1"/>
                </a:solidFill>
                <a:latin typeface="AWPCHelvetica" panose="00000400000000000000" pitchFamily="2" charset="0"/>
              </a:rPr>
            </a:br>
            <a:r>
              <a:rPr lang="en-US" sz="3000" b="1" dirty="0">
                <a:solidFill>
                  <a:schemeClr val="bg1"/>
                </a:solidFill>
                <a:latin typeface="AWPCHelvetica" panose="00000400000000000000" pitchFamily="2" charset="0"/>
              </a:rPr>
              <a:t>Time To </a:t>
            </a:r>
            <a:r>
              <a:rPr lang="en-US" sz="3000" b="1" dirty="0" smtClean="0">
                <a:solidFill>
                  <a:schemeClr val="bg1"/>
                </a:solidFill>
                <a:latin typeface="AWPCHelvetica" panose="00000400000000000000" pitchFamily="2" charset="0"/>
              </a:rPr>
              <a:t>Design </a:t>
            </a:r>
            <a:r>
              <a:rPr lang="en-US" sz="3000" b="1" dirty="0">
                <a:solidFill>
                  <a:schemeClr val="bg1"/>
                </a:solidFill>
                <a:latin typeface="AWPCHelvetica" panose="00000400000000000000" pitchFamily="2" charset="0"/>
              </a:rPr>
              <a:t/>
            </a:r>
            <a:br>
              <a:rPr lang="en-US" sz="3000" b="1" dirty="0">
                <a:solidFill>
                  <a:schemeClr val="bg1"/>
                </a:solidFill>
                <a:latin typeface="AWPCHelvetica" panose="00000400000000000000" pitchFamily="2" charset="0"/>
              </a:rPr>
            </a:br>
            <a:endParaRPr lang="en-US" sz="3000" b="1" dirty="0">
              <a:solidFill>
                <a:schemeClr val="bg1"/>
              </a:solidFill>
              <a:latin typeface="AWPCHelvetica" panose="00000400000000000000" pitchFamily="2" charset="0"/>
            </a:endParaRPr>
          </a:p>
        </p:txBody>
      </p:sp>
      <p:sp>
        <p:nvSpPr>
          <p:cNvPr id="2" name="TextBox 1"/>
          <p:cNvSpPr txBox="1"/>
          <p:nvPr/>
        </p:nvSpPr>
        <p:spPr>
          <a:xfrm>
            <a:off x="914400" y="1600200"/>
            <a:ext cx="7543799" cy="2308324"/>
          </a:xfrm>
          <a:prstGeom prst="rect">
            <a:avLst/>
          </a:prstGeom>
          <a:noFill/>
        </p:spPr>
        <p:txBody>
          <a:bodyPr wrap="square" rtlCol="0">
            <a:spAutoFit/>
          </a:bodyPr>
          <a:lstStyle/>
          <a:p>
            <a:r>
              <a:rPr lang="en-US" b="1" dirty="0" smtClean="0">
                <a:latin typeface="AWPCHelvetica" panose="00000400000000000000" pitchFamily="2" charset="0"/>
              </a:rPr>
              <a:t>Choosing Photos</a:t>
            </a:r>
          </a:p>
          <a:p>
            <a:pPr marL="342900" indent="-342900">
              <a:buFont typeface="+mj-lt"/>
              <a:buAutoNum type="arabicPeriod"/>
            </a:pPr>
            <a:r>
              <a:rPr lang="en-US" dirty="0" smtClean="0">
                <a:latin typeface="AWPCHelvetica" panose="00000400000000000000" pitchFamily="2" charset="0"/>
              </a:rPr>
              <a:t>You </a:t>
            </a:r>
            <a:r>
              <a:rPr lang="en-US" dirty="0">
                <a:latin typeface="AWPCHelvetica" panose="00000400000000000000" pitchFamily="2" charset="0"/>
              </a:rPr>
              <a:t>should look at a variety of photos that have strong focal points, g</a:t>
            </a:r>
            <a:r>
              <a:rPr lang="en-US" dirty="0" smtClean="0">
                <a:latin typeface="AWPCHelvetica" panose="00000400000000000000" pitchFamily="2" charset="0"/>
              </a:rPr>
              <a:t>ood </a:t>
            </a:r>
            <a:r>
              <a:rPr lang="en-US" dirty="0">
                <a:latin typeface="AWPCHelvetica" panose="00000400000000000000" pitchFamily="2" charset="0"/>
              </a:rPr>
              <a:t>composition and include a variety of people. Photos should </a:t>
            </a:r>
            <a:r>
              <a:rPr lang="en-US" dirty="0" smtClean="0">
                <a:latin typeface="AWPCHelvetica" panose="00000400000000000000" pitchFamily="2" charset="0"/>
              </a:rPr>
              <a:t>convey </a:t>
            </a:r>
            <a:r>
              <a:rPr lang="en-US" dirty="0">
                <a:latin typeface="AWPCHelvetica" panose="00000400000000000000" pitchFamily="2" charset="0"/>
              </a:rPr>
              <a:t>the emotion you would like to express. </a:t>
            </a:r>
          </a:p>
          <a:p>
            <a:pPr marL="342900" indent="-342900">
              <a:buFont typeface="+mj-lt"/>
              <a:buAutoNum type="arabicPeriod"/>
            </a:pPr>
            <a:r>
              <a:rPr lang="en-US" dirty="0" smtClean="0">
                <a:latin typeface="AWPCHelvetica" panose="00000400000000000000" pitchFamily="2" charset="0"/>
              </a:rPr>
              <a:t>The </a:t>
            </a:r>
            <a:r>
              <a:rPr lang="en-US" dirty="0">
                <a:latin typeface="AWPCHelvetica" panose="00000400000000000000" pitchFamily="2" charset="0"/>
              </a:rPr>
              <a:t>strongest photo should become the dominant element. The bottom of </a:t>
            </a:r>
            <a:r>
              <a:rPr lang="en-US" dirty="0" smtClean="0">
                <a:latin typeface="AWPCHelvetica" panose="00000400000000000000" pitchFamily="2" charset="0"/>
              </a:rPr>
              <a:t>the </a:t>
            </a:r>
            <a:r>
              <a:rPr lang="en-US" dirty="0">
                <a:latin typeface="AWPCHelvetica" panose="00000400000000000000" pitchFamily="2" charset="0"/>
              </a:rPr>
              <a:t>photo will sit directly on the eyeline. Place the photo in the box you </a:t>
            </a:r>
            <a:r>
              <a:rPr lang="en-US" dirty="0" smtClean="0">
                <a:latin typeface="AWPCHelvetica" panose="00000400000000000000" pitchFamily="2" charset="0"/>
              </a:rPr>
              <a:t>drew </a:t>
            </a:r>
            <a:r>
              <a:rPr lang="en-US" dirty="0">
                <a:latin typeface="AWPCHelvetica" panose="00000400000000000000" pitchFamily="2" charset="0"/>
              </a:rPr>
              <a:t>in step 4 on the previous slide. </a:t>
            </a:r>
          </a:p>
          <a:p>
            <a:endParaRPr 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573380"/>
            <a:ext cx="4395534" cy="2821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087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600200" y="0"/>
            <a:ext cx="5562600" cy="1219200"/>
          </a:xfrm>
        </p:spPr>
        <p:txBody>
          <a:bodyPr>
            <a:normAutofit/>
          </a:bodyPr>
          <a:lstStyle/>
          <a:p>
            <a:r>
              <a:rPr lang="en-US" sz="2800" b="1" dirty="0">
                <a:solidFill>
                  <a:schemeClr val="bg1"/>
                </a:solidFill>
                <a:latin typeface="AWPCHelvetica" panose="00000400000000000000" pitchFamily="2" charset="0"/>
              </a:rPr>
              <a:t>Lesson 3 Activity: </a:t>
            </a:r>
            <a:br>
              <a:rPr lang="en-US" sz="2800" b="1" dirty="0">
                <a:solidFill>
                  <a:schemeClr val="bg1"/>
                </a:solidFill>
                <a:latin typeface="AWPCHelvetica" panose="00000400000000000000" pitchFamily="2" charset="0"/>
              </a:rPr>
            </a:br>
            <a:r>
              <a:rPr lang="en-US" sz="2800" b="1" dirty="0">
                <a:solidFill>
                  <a:schemeClr val="bg1"/>
                </a:solidFill>
                <a:latin typeface="AWPCHelvetica" panose="00000400000000000000" pitchFamily="2" charset="0"/>
              </a:rPr>
              <a:t>Time To Design</a:t>
            </a:r>
            <a:endParaRPr lang="en-US" dirty="0"/>
          </a:p>
        </p:txBody>
      </p:sp>
      <p:sp>
        <p:nvSpPr>
          <p:cNvPr id="2" name="TextBox 1"/>
          <p:cNvSpPr txBox="1"/>
          <p:nvPr/>
        </p:nvSpPr>
        <p:spPr>
          <a:xfrm>
            <a:off x="914400" y="1600200"/>
            <a:ext cx="7239000" cy="2215991"/>
          </a:xfrm>
          <a:prstGeom prst="rect">
            <a:avLst/>
          </a:prstGeom>
          <a:noFill/>
        </p:spPr>
        <p:txBody>
          <a:bodyPr wrap="square" rtlCol="0">
            <a:spAutoFit/>
          </a:bodyPr>
          <a:lstStyle/>
          <a:p>
            <a:r>
              <a:rPr lang="en-US" dirty="0" smtClean="0">
                <a:latin typeface="AWPCHelvetica" panose="00000400000000000000" pitchFamily="2" charset="0"/>
              </a:rPr>
              <a:t>Place remaining photos:</a:t>
            </a:r>
          </a:p>
          <a:p>
            <a:pPr marL="342900" indent="-342900">
              <a:buFont typeface="+mj-lt"/>
              <a:buAutoNum type="arabicPeriod"/>
            </a:pPr>
            <a:r>
              <a:rPr lang="en-US" dirty="0" smtClean="0">
                <a:latin typeface="AWPCHelvetica" panose="00000400000000000000" pitchFamily="2" charset="0"/>
              </a:rPr>
              <a:t>Place </a:t>
            </a:r>
            <a:r>
              <a:rPr lang="en-US" dirty="0">
                <a:latin typeface="AWPCHelvetica" panose="00000400000000000000" pitchFamily="2" charset="0"/>
              </a:rPr>
              <a:t>the supporting photos in the same manner; </a:t>
            </a:r>
            <a:r>
              <a:rPr lang="en-US" sz="2400" b="1" dirty="0">
                <a:latin typeface="AWPCHelvetica" panose="00000400000000000000" pitchFamily="2" charset="0"/>
              </a:rPr>
              <a:t>always sit or hang from </a:t>
            </a:r>
            <a:r>
              <a:rPr lang="en-US" sz="2400" b="1" dirty="0" smtClean="0">
                <a:latin typeface="AWPCHelvetica" panose="00000400000000000000" pitchFamily="2" charset="0"/>
              </a:rPr>
              <a:t>the </a:t>
            </a:r>
            <a:r>
              <a:rPr lang="en-US" sz="2400" b="1" dirty="0">
                <a:latin typeface="AWPCHelvetica" panose="00000400000000000000" pitchFamily="2" charset="0"/>
              </a:rPr>
              <a:t>eyeline</a:t>
            </a:r>
            <a:r>
              <a:rPr lang="en-US" dirty="0">
                <a:latin typeface="AWPCHelvetica" panose="00000400000000000000" pitchFamily="2" charset="0"/>
              </a:rPr>
              <a:t>. Place the second best photo (preferably </a:t>
            </a:r>
            <a:r>
              <a:rPr lang="en-US" dirty="0" smtClean="0">
                <a:latin typeface="AWPCHelvetica" panose="00000400000000000000" pitchFamily="2" charset="0"/>
              </a:rPr>
              <a:t>of opposite shape</a:t>
            </a:r>
            <a:r>
              <a:rPr lang="en-US" dirty="0">
                <a:latin typeface="AWPCHelvetica" panose="00000400000000000000" pitchFamily="2" charset="0"/>
              </a:rPr>
              <a:t>). Stay one pica from the dominant. </a:t>
            </a:r>
          </a:p>
          <a:p>
            <a:pPr marL="342900" indent="-342900">
              <a:buFont typeface="+mj-lt"/>
              <a:buAutoNum type="arabicPeriod"/>
            </a:pPr>
            <a:r>
              <a:rPr lang="en-US" dirty="0" smtClean="0">
                <a:latin typeface="AWPCHelvetica" panose="00000400000000000000" pitchFamily="2" charset="0"/>
              </a:rPr>
              <a:t>Place </a:t>
            </a:r>
            <a:r>
              <a:rPr lang="en-US" dirty="0">
                <a:latin typeface="AWPCHelvetica" panose="00000400000000000000" pitchFamily="2" charset="0"/>
              </a:rPr>
              <a:t>the third photo and always remember to start and stop on a </a:t>
            </a:r>
            <a:r>
              <a:rPr lang="en-US" dirty="0" smtClean="0">
                <a:latin typeface="AWPCHelvetica" panose="00000400000000000000" pitchFamily="2" charset="0"/>
              </a:rPr>
              <a:t>column</a:t>
            </a:r>
            <a:r>
              <a:rPr lang="en-US" dirty="0">
                <a:latin typeface="AWPCHelvetica" panose="00000400000000000000" pitchFamily="2" charset="0"/>
              </a:rPr>
              <a:t>. Vary the shape of your photos. </a:t>
            </a:r>
          </a:p>
          <a:p>
            <a:endParaRPr 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3629983"/>
            <a:ext cx="4191000" cy="2716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230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790700" y="0"/>
            <a:ext cx="5562600" cy="1143000"/>
          </a:xfrm>
        </p:spPr>
        <p:txBody>
          <a:bodyPr>
            <a:normAutofit/>
          </a:bodyPr>
          <a:lstStyle/>
          <a:p>
            <a:r>
              <a:rPr lang="en-US" sz="3000" b="1" dirty="0">
                <a:solidFill>
                  <a:schemeClr val="bg1"/>
                </a:solidFill>
                <a:latin typeface="AWPCHelvetica" panose="00000400000000000000" pitchFamily="2" charset="0"/>
              </a:rPr>
              <a:t>Lesson 3 Activity: </a:t>
            </a:r>
            <a:br>
              <a:rPr lang="en-US" sz="3000" b="1" dirty="0">
                <a:solidFill>
                  <a:schemeClr val="bg1"/>
                </a:solidFill>
                <a:latin typeface="AWPCHelvetica" panose="00000400000000000000" pitchFamily="2" charset="0"/>
              </a:rPr>
            </a:br>
            <a:r>
              <a:rPr lang="en-US" sz="3000" b="1" dirty="0">
                <a:solidFill>
                  <a:schemeClr val="bg1"/>
                </a:solidFill>
                <a:latin typeface="AWPCHelvetica" panose="00000400000000000000" pitchFamily="2" charset="0"/>
              </a:rPr>
              <a:t>Time To Design </a:t>
            </a:r>
            <a:endParaRPr lang="en-US" dirty="0"/>
          </a:p>
        </p:txBody>
      </p:sp>
      <p:sp>
        <p:nvSpPr>
          <p:cNvPr id="2" name="TextBox 1"/>
          <p:cNvSpPr txBox="1"/>
          <p:nvPr/>
        </p:nvSpPr>
        <p:spPr>
          <a:xfrm>
            <a:off x="914400" y="1600200"/>
            <a:ext cx="7315200" cy="1569660"/>
          </a:xfrm>
          <a:prstGeom prst="rect">
            <a:avLst/>
          </a:prstGeom>
          <a:noFill/>
        </p:spPr>
        <p:txBody>
          <a:bodyPr wrap="square" rtlCol="0">
            <a:spAutoFit/>
          </a:bodyPr>
          <a:lstStyle/>
          <a:p>
            <a:r>
              <a:rPr lang="en-US" b="1" dirty="0" smtClean="0">
                <a:latin typeface="AWPCHelvetica" panose="00000400000000000000" pitchFamily="2" charset="0"/>
              </a:rPr>
              <a:t>Placing Captions and Copy</a:t>
            </a:r>
          </a:p>
          <a:p>
            <a:r>
              <a:rPr lang="en-US" dirty="0" smtClean="0">
                <a:latin typeface="AWPCHelvetica" panose="00000400000000000000" pitchFamily="2" charset="0"/>
              </a:rPr>
              <a:t>Now draw </a:t>
            </a:r>
            <a:r>
              <a:rPr lang="en-US" dirty="0">
                <a:latin typeface="AWPCHelvetica" panose="00000400000000000000" pitchFamily="2" charset="0"/>
              </a:rPr>
              <a:t>the caption areas and copy area. </a:t>
            </a:r>
            <a:r>
              <a:rPr lang="en-US" dirty="0" smtClean="0">
                <a:latin typeface="AWPCHelvetica" panose="00000400000000000000" pitchFamily="2" charset="0"/>
              </a:rPr>
              <a:t>Remember</a:t>
            </a:r>
            <a:r>
              <a:rPr lang="en-US" dirty="0">
                <a:latin typeface="AWPCHelvetica" panose="00000400000000000000" pitchFamily="2" charset="0"/>
              </a:rPr>
              <a:t>, photos and captions will act to tell more in-depth coverage of the story. Thus, </a:t>
            </a:r>
            <a:r>
              <a:rPr lang="en-US" sz="2400" b="1" dirty="0">
                <a:latin typeface="AWPCHelvetica" panose="00000400000000000000" pitchFamily="2" charset="0"/>
              </a:rPr>
              <a:t>every photo should have a caption</a:t>
            </a:r>
            <a:r>
              <a:rPr lang="en-US" dirty="0">
                <a:latin typeface="AWPCHelvetica" panose="00000400000000000000" pitchFamily="2" charset="0"/>
              </a:rPr>
              <a:t>. </a:t>
            </a:r>
          </a:p>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4052" y="2959553"/>
            <a:ext cx="5715000" cy="3876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13606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457200" y="76200"/>
            <a:ext cx="8229600" cy="1143000"/>
          </a:xfrm>
        </p:spPr>
        <p:txBody>
          <a:bodyPr>
            <a:normAutofit/>
          </a:bodyPr>
          <a:lstStyle/>
          <a:p>
            <a:r>
              <a:rPr lang="en-US" sz="2700" b="1" dirty="0">
                <a:solidFill>
                  <a:schemeClr val="bg1"/>
                </a:solidFill>
                <a:latin typeface="AWPCHelvetica" panose="00000400000000000000" pitchFamily="2" charset="0"/>
              </a:rPr>
              <a:t>Lesson 3 Activity: </a:t>
            </a:r>
            <a:br>
              <a:rPr lang="en-US" sz="2700" b="1" dirty="0">
                <a:solidFill>
                  <a:schemeClr val="bg1"/>
                </a:solidFill>
                <a:latin typeface="AWPCHelvetica" panose="00000400000000000000" pitchFamily="2" charset="0"/>
              </a:rPr>
            </a:br>
            <a:r>
              <a:rPr lang="en-US" sz="2700" b="1" dirty="0">
                <a:solidFill>
                  <a:schemeClr val="bg1"/>
                </a:solidFill>
                <a:latin typeface="AWPCHelvetica" panose="00000400000000000000" pitchFamily="2" charset="0"/>
              </a:rPr>
              <a:t>Time To Design</a:t>
            </a:r>
            <a:endParaRPr lang="en-US" sz="2700" dirty="0"/>
          </a:p>
        </p:txBody>
      </p:sp>
      <p:sp>
        <p:nvSpPr>
          <p:cNvPr id="2" name="TextBox 1"/>
          <p:cNvSpPr txBox="1"/>
          <p:nvPr/>
        </p:nvSpPr>
        <p:spPr>
          <a:xfrm>
            <a:off x="914401" y="1600200"/>
            <a:ext cx="7315200" cy="2123658"/>
          </a:xfrm>
          <a:prstGeom prst="rect">
            <a:avLst/>
          </a:prstGeom>
          <a:noFill/>
        </p:spPr>
        <p:txBody>
          <a:bodyPr wrap="square" rtlCol="0">
            <a:spAutoFit/>
          </a:bodyPr>
          <a:lstStyle/>
          <a:p>
            <a:pPr marL="342900" indent="-342900">
              <a:buFont typeface="+mj-lt"/>
              <a:buAutoNum type="arabicPeriod"/>
            </a:pPr>
            <a:r>
              <a:rPr lang="en-US" dirty="0">
                <a:latin typeface="AWPCHelvetica" panose="00000400000000000000" pitchFamily="2" charset="0"/>
              </a:rPr>
              <a:t>Place the caption </a:t>
            </a:r>
            <a:r>
              <a:rPr lang="en-US" sz="2400" b="1" dirty="0">
                <a:latin typeface="AWPCHelvetica" panose="00000400000000000000" pitchFamily="2" charset="0"/>
              </a:rPr>
              <a:t>one pica away</a:t>
            </a:r>
            <a:r>
              <a:rPr lang="en-US" dirty="0">
                <a:latin typeface="AWPCHelvetica" panose="00000400000000000000" pitchFamily="2" charset="0"/>
              </a:rPr>
              <a:t> from the photo it describes. </a:t>
            </a:r>
            <a:r>
              <a:rPr lang="en-US" dirty="0" smtClean="0">
                <a:latin typeface="AWPCHelvetica" panose="00000400000000000000" pitchFamily="2" charset="0"/>
              </a:rPr>
              <a:t>This one-pica </a:t>
            </a:r>
            <a:r>
              <a:rPr lang="en-US" dirty="0">
                <a:latin typeface="AWPCHelvetica" panose="00000400000000000000" pitchFamily="2" charset="0"/>
              </a:rPr>
              <a:t>separation will continue the use of a strong internal </a:t>
            </a:r>
            <a:r>
              <a:rPr lang="en-US" dirty="0" smtClean="0">
                <a:latin typeface="AWPCHelvetica" panose="00000400000000000000" pitchFamily="2" charset="0"/>
              </a:rPr>
              <a:t>margin </a:t>
            </a:r>
            <a:r>
              <a:rPr lang="en-US" dirty="0">
                <a:latin typeface="AWPCHelvetica" panose="00000400000000000000" pitchFamily="2" charset="0"/>
              </a:rPr>
              <a:t>for the spread. All captions should be designed with the same width/column </a:t>
            </a:r>
            <a:r>
              <a:rPr lang="en-US" dirty="0" smtClean="0">
                <a:latin typeface="AWPCHelvetica" panose="00000400000000000000" pitchFamily="2" charset="0"/>
              </a:rPr>
              <a:t>structure </a:t>
            </a:r>
            <a:r>
              <a:rPr lang="en-US" dirty="0">
                <a:latin typeface="AWPCHelvetica" panose="00000400000000000000" pitchFamily="2" charset="0"/>
              </a:rPr>
              <a:t>of the spread. The exception for this is group shots. </a:t>
            </a:r>
            <a:r>
              <a:rPr lang="en-US" dirty="0" smtClean="0">
                <a:latin typeface="AWPCHelvetica" panose="00000400000000000000" pitchFamily="2" charset="0"/>
              </a:rPr>
              <a:t>Captions </a:t>
            </a:r>
            <a:r>
              <a:rPr lang="en-US" dirty="0">
                <a:latin typeface="AWPCHelvetica" panose="00000400000000000000" pitchFamily="2" charset="0"/>
              </a:rPr>
              <a:t>should also be kept to the outside, which will help maintain </a:t>
            </a:r>
            <a:r>
              <a:rPr lang="en-US" dirty="0" smtClean="0">
                <a:latin typeface="AWPCHelvetica" panose="00000400000000000000" pitchFamily="2" charset="0"/>
              </a:rPr>
              <a:t>consistent </a:t>
            </a:r>
            <a:r>
              <a:rPr lang="en-US" dirty="0">
                <a:latin typeface="AWPCHelvetica" panose="00000400000000000000" pitchFamily="2" charset="0"/>
              </a:rPr>
              <a:t>internal margins. </a:t>
            </a:r>
          </a:p>
          <a:p>
            <a:endParaRPr 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851" y="3505200"/>
            <a:ext cx="3924299" cy="254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2824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457200" y="0"/>
            <a:ext cx="8229600" cy="1219200"/>
          </a:xfrm>
        </p:spPr>
        <p:txBody>
          <a:bodyPr>
            <a:normAutofit/>
          </a:bodyPr>
          <a:lstStyle/>
          <a:p>
            <a:r>
              <a:rPr lang="en-US" sz="2700" b="1" dirty="0">
                <a:solidFill>
                  <a:schemeClr val="bg1"/>
                </a:solidFill>
                <a:latin typeface="AWPCHelvetica" panose="00000400000000000000" pitchFamily="2" charset="0"/>
              </a:rPr>
              <a:t>Lesson 3 Activity: </a:t>
            </a:r>
            <a:br>
              <a:rPr lang="en-US" sz="2700" b="1" dirty="0">
                <a:solidFill>
                  <a:schemeClr val="bg1"/>
                </a:solidFill>
                <a:latin typeface="AWPCHelvetica" panose="00000400000000000000" pitchFamily="2" charset="0"/>
              </a:rPr>
            </a:br>
            <a:r>
              <a:rPr lang="en-US" sz="2700" b="1" dirty="0">
                <a:solidFill>
                  <a:schemeClr val="bg1"/>
                </a:solidFill>
                <a:latin typeface="AWPCHelvetica" panose="00000400000000000000" pitchFamily="2" charset="0"/>
              </a:rPr>
              <a:t>Time To Design</a:t>
            </a:r>
            <a:endParaRPr lang="en-US" sz="2700" dirty="0"/>
          </a:p>
        </p:txBody>
      </p:sp>
      <p:sp>
        <p:nvSpPr>
          <p:cNvPr id="2" name="TextBox 1"/>
          <p:cNvSpPr txBox="1"/>
          <p:nvPr/>
        </p:nvSpPr>
        <p:spPr>
          <a:xfrm>
            <a:off x="914401" y="1600200"/>
            <a:ext cx="7315200" cy="1384995"/>
          </a:xfrm>
          <a:prstGeom prst="rect">
            <a:avLst/>
          </a:prstGeom>
          <a:noFill/>
        </p:spPr>
        <p:txBody>
          <a:bodyPr wrap="square" rtlCol="0">
            <a:spAutoFit/>
          </a:bodyPr>
          <a:lstStyle/>
          <a:p>
            <a:pPr marL="342900" indent="-342900">
              <a:buFont typeface="+mj-lt"/>
              <a:buAutoNum type="arabicPeriod" startAt="2"/>
            </a:pPr>
            <a:r>
              <a:rPr lang="en-US" dirty="0" smtClean="0">
                <a:latin typeface="AWPCHelvetica" panose="00000400000000000000" pitchFamily="2" charset="0"/>
              </a:rPr>
              <a:t>When </a:t>
            </a:r>
            <a:r>
              <a:rPr lang="en-US" dirty="0">
                <a:latin typeface="AWPCHelvetica" panose="00000400000000000000" pitchFamily="2" charset="0"/>
              </a:rPr>
              <a:t>placing photos in the center of a spread, you should </a:t>
            </a:r>
            <a:r>
              <a:rPr lang="en-US" sz="2400" b="1" dirty="0">
                <a:latin typeface="AWPCHelvetica" panose="00000400000000000000" pitchFamily="2" charset="0"/>
              </a:rPr>
              <a:t>leave an area</a:t>
            </a:r>
            <a:r>
              <a:rPr lang="en-US" dirty="0">
                <a:latin typeface="AWPCHelvetica" panose="00000400000000000000" pitchFamily="2" charset="0"/>
              </a:rPr>
              <a:t> </a:t>
            </a:r>
            <a:r>
              <a:rPr lang="en-US" dirty="0" smtClean="0">
                <a:latin typeface="AWPCHelvetica" panose="00000400000000000000" pitchFamily="2" charset="0"/>
              </a:rPr>
              <a:t>to </a:t>
            </a:r>
            <a:r>
              <a:rPr lang="en-US" dirty="0">
                <a:latin typeface="AWPCHelvetica" panose="00000400000000000000" pitchFamily="2" charset="0"/>
              </a:rPr>
              <a:t>place the copy and the headline to the outside of the spread.  </a:t>
            </a:r>
          </a:p>
          <a:p>
            <a:endParaRPr 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7547" y="2800529"/>
            <a:ext cx="5008908" cy="3254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71030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457200" y="0"/>
            <a:ext cx="8229600" cy="1219200"/>
          </a:xfrm>
        </p:spPr>
        <p:txBody>
          <a:bodyPr>
            <a:normAutofit/>
          </a:bodyPr>
          <a:lstStyle/>
          <a:p>
            <a:r>
              <a:rPr lang="en-US" sz="2700" b="1" dirty="0">
                <a:solidFill>
                  <a:schemeClr val="bg1"/>
                </a:solidFill>
                <a:latin typeface="AWPCHelvetica" panose="00000400000000000000" pitchFamily="2" charset="0"/>
              </a:rPr>
              <a:t>Lesson 3 Activity: </a:t>
            </a:r>
            <a:br>
              <a:rPr lang="en-US" sz="2700" b="1" dirty="0">
                <a:solidFill>
                  <a:schemeClr val="bg1"/>
                </a:solidFill>
                <a:latin typeface="AWPCHelvetica" panose="00000400000000000000" pitchFamily="2" charset="0"/>
              </a:rPr>
            </a:br>
            <a:r>
              <a:rPr lang="en-US" sz="2700" b="1" dirty="0">
                <a:solidFill>
                  <a:schemeClr val="bg1"/>
                </a:solidFill>
                <a:latin typeface="AWPCHelvetica" panose="00000400000000000000" pitchFamily="2" charset="0"/>
              </a:rPr>
              <a:t>Time To Design</a:t>
            </a:r>
            <a:endParaRPr lang="en-US" sz="2700" dirty="0"/>
          </a:p>
        </p:txBody>
      </p:sp>
      <p:sp>
        <p:nvSpPr>
          <p:cNvPr id="2" name="TextBox 1"/>
          <p:cNvSpPr txBox="1"/>
          <p:nvPr/>
        </p:nvSpPr>
        <p:spPr>
          <a:xfrm>
            <a:off x="930442" y="1600200"/>
            <a:ext cx="7299158" cy="1200329"/>
          </a:xfrm>
          <a:prstGeom prst="rect">
            <a:avLst/>
          </a:prstGeom>
          <a:noFill/>
        </p:spPr>
        <p:txBody>
          <a:bodyPr wrap="square" rtlCol="0">
            <a:spAutoFit/>
          </a:bodyPr>
          <a:lstStyle/>
          <a:p>
            <a:pPr marL="342900" indent="-342900">
              <a:buFont typeface="+mj-lt"/>
              <a:buAutoNum type="arabicPeriod" startAt="3"/>
            </a:pPr>
            <a:r>
              <a:rPr lang="en-US" dirty="0" smtClean="0">
                <a:latin typeface="AWPCHelvetica" panose="00000400000000000000" pitchFamily="2" charset="0"/>
              </a:rPr>
              <a:t>Remember </a:t>
            </a:r>
            <a:r>
              <a:rPr lang="en-US" dirty="0">
                <a:latin typeface="AWPCHelvetica" panose="00000400000000000000" pitchFamily="2" charset="0"/>
              </a:rPr>
              <a:t>to leave room for the headline. A headline should </a:t>
            </a:r>
            <a:r>
              <a:rPr lang="en-US" dirty="0" smtClean="0">
                <a:latin typeface="AWPCHelvetica" panose="00000400000000000000" pitchFamily="2" charset="0"/>
              </a:rPr>
              <a:t>cross </a:t>
            </a:r>
            <a:r>
              <a:rPr lang="en-US" dirty="0">
                <a:latin typeface="AWPCHelvetica" panose="00000400000000000000" pitchFamily="2" charset="0"/>
              </a:rPr>
              <a:t>over the top of the copy box and be large enough to attract the </a:t>
            </a:r>
            <a:r>
              <a:rPr lang="en-US" dirty="0" smtClean="0">
                <a:latin typeface="AWPCHelvetica" panose="00000400000000000000" pitchFamily="2" charset="0"/>
              </a:rPr>
              <a:t>reader’s </a:t>
            </a:r>
            <a:r>
              <a:rPr lang="en-US" dirty="0">
                <a:latin typeface="AWPCHelvetica" panose="00000400000000000000" pitchFamily="2" charset="0"/>
              </a:rPr>
              <a:t>attention. </a:t>
            </a:r>
          </a:p>
          <a:p>
            <a:endParaRPr 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590800"/>
            <a:ext cx="5181600" cy="359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693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2" name="TextBox 1"/>
          <p:cNvSpPr txBox="1"/>
          <p:nvPr/>
        </p:nvSpPr>
        <p:spPr>
          <a:xfrm>
            <a:off x="914400" y="1600200"/>
            <a:ext cx="7315200" cy="461665"/>
          </a:xfrm>
          <a:prstGeom prst="rect">
            <a:avLst/>
          </a:prstGeom>
          <a:noFill/>
        </p:spPr>
        <p:txBody>
          <a:bodyPr wrap="square" rtlCol="0">
            <a:spAutoFit/>
          </a:bodyPr>
          <a:lstStyle/>
          <a:p>
            <a:r>
              <a:rPr lang="en-US" dirty="0" smtClean="0">
                <a:latin typeface="AWPCHelvetica" panose="00000400000000000000" pitchFamily="2" charset="0"/>
              </a:rPr>
              <a:t>Let’s learn some </a:t>
            </a:r>
            <a:r>
              <a:rPr lang="en-US" sz="2400" b="1" dirty="0" smtClean="0">
                <a:latin typeface="AWPCHelvetica" panose="00000400000000000000" pitchFamily="2" charset="0"/>
              </a:rPr>
              <a:t>VOCABULARY.</a:t>
            </a:r>
            <a:endParaRPr lang="en-US" sz="2400" b="1" dirty="0">
              <a:latin typeface="AWPCHelvetica" panose="00000400000000000000" pitchFamily="2" charset="0"/>
            </a:endParaRPr>
          </a:p>
        </p:txBody>
      </p:sp>
    </p:spTree>
    <p:extLst>
      <p:ext uri="{BB962C8B-B14F-4D97-AF65-F5344CB8AC3E}">
        <p14:creationId xmlns:p14="http://schemas.microsoft.com/office/powerpoint/2010/main" val="25074118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31706" y="0"/>
            <a:ext cx="5483494" cy="1219200"/>
          </a:xfrm>
        </p:spPr>
        <p:txBody>
          <a:bodyPr>
            <a:normAutofit/>
          </a:bodyPr>
          <a:lstStyle/>
          <a:p>
            <a:r>
              <a:rPr lang="en-US" sz="2700" b="1" dirty="0" smtClean="0">
                <a:solidFill>
                  <a:schemeClr val="bg1"/>
                </a:solidFill>
                <a:latin typeface="AWPCHelvetica" panose="00000400000000000000" pitchFamily="2" charset="0"/>
              </a:rPr>
              <a:t>Lesson 4: Understanding Type</a:t>
            </a:r>
            <a:endParaRPr lang="en-US" sz="2700" b="1" dirty="0">
              <a:solidFill>
                <a:schemeClr val="bg1"/>
              </a:solidFill>
              <a:latin typeface="AWPCHelvetica" panose="00000400000000000000" pitchFamily="2" charset="0"/>
            </a:endParaRPr>
          </a:p>
        </p:txBody>
      </p:sp>
      <p:sp>
        <p:nvSpPr>
          <p:cNvPr id="2" name="TextBox 1"/>
          <p:cNvSpPr txBox="1"/>
          <p:nvPr/>
        </p:nvSpPr>
        <p:spPr>
          <a:xfrm>
            <a:off x="914400" y="1600201"/>
            <a:ext cx="7315200" cy="2031325"/>
          </a:xfrm>
          <a:prstGeom prst="rect">
            <a:avLst/>
          </a:prstGeom>
          <a:noFill/>
        </p:spPr>
        <p:txBody>
          <a:bodyPr wrap="square" rtlCol="0">
            <a:spAutoFit/>
          </a:bodyPr>
          <a:lstStyle/>
          <a:p>
            <a:r>
              <a:rPr lang="en-US" b="1" dirty="0" smtClean="0">
                <a:latin typeface="AWPCHelvetica" panose="00000400000000000000" pitchFamily="2" charset="0"/>
              </a:rPr>
              <a:t>Objectives — In </a:t>
            </a:r>
            <a:r>
              <a:rPr lang="en-US" b="1" dirty="0">
                <a:latin typeface="AWPCHelvetica" panose="00000400000000000000" pitchFamily="2" charset="0"/>
              </a:rPr>
              <a:t>this lesson, you will learn: </a:t>
            </a:r>
            <a:endParaRPr lang="en-US" dirty="0">
              <a:latin typeface="AWPCHelvetica" panose="00000400000000000000" pitchFamily="2" charset="0"/>
            </a:endParaRPr>
          </a:p>
          <a:p>
            <a:endParaRPr lang="en-US" dirty="0" smtClean="0">
              <a:latin typeface="AWPCHelvetica" panose="00000400000000000000" pitchFamily="2" charset="0"/>
            </a:endParaRPr>
          </a:p>
          <a:p>
            <a:pPr marL="285750" indent="-285750">
              <a:buFont typeface="Arial" panose="020B0604020202020204" pitchFamily="34" charset="0"/>
              <a:buChar char="•"/>
            </a:pPr>
            <a:r>
              <a:rPr lang="en-US" dirty="0" smtClean="0">
                <a:latin typeface="AWPCHelvetica" panose="00000400000000000000" pitchFamily="2" charset="0"/>
              </a:rPr>
              <a:t>How </a:t>
            </a:r>
            <a:r>
              <a:rPr lang="en-US" dirty="0">
                <a:latin typeface="AWPCHelvetica" panose="00000400000000000000" pitchFamily="2" charset="0"/>
              </a:rPr>
              <a:t>to recognize and use appropriate fonts and font families to tell a story </a:t>
            </a:r>
          </a:p>
          <a:p>
            <a:endParaRPr lang="en-US" dirty="0" smtClean="0">
              <a:latin typeface="AWPCHelvetica" panose="00000400000000000000" pitchFamily="2" charset="0"/>
            </a:endParaRPr>
          </a:p>
          <a:p>
            <a:pPr marL="285750" indent="-285750">
              <a:buFont typeface="Arial" panose="020B0604020202020204" pitchFamily="34" charset="0"/>
              <a:buChar char="•"/>
            </a:pPr>
            <a:r>
              <a:rPr lang="en-US" dirty="0" smtClean="0">
                <a:latin typeface="AWPCHelvetica" panose="00000400000000000000" pitchFamily="2" charset="0"/>
              </a:rPr>
              <a:t>The </a:t>
            </a:r>
            <a:r>
              <a:rPr lang="en-US" dirty="0">
                <a:latin typeface="AWPCHelvetica" panose="00000400000000000000" pitchFamily="2" charset="0"/>
              </a:rPr>
              <a:t>differences in point size; and the difference between serif, sans serif and decorative type </a:t>
            </a:r>
          </a:p>
        </p:txBody>
      </p:sp>
    </p:spTree>
    <p:extLst>
      <p:ext uri="{BB962C8B-B14F-4D97-AF65-F5344CB8AC3E}">
        <p14:creationId xmlns:p14="http://schemas.microsoft.com/office/powerpoint/2010/main" val="41002087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11653" y="4010"/>
            <a:ext cx="5503547" cy="1215189"/>
          </a:xfrm>
        </p:spPr>
        <p:txBody>
          <a:bodyPr>
            <a:normAutofit/>
          </a:bodyPr>
          <a:lstStyle/>
          <a:p>
            <a:r>
              <a:rPr lang="en-US" sz="2700" b="1" dirty="0">
                <a:solidFill>
                  <a:schemeClr val="bg1"/>
                </a:solidFill>
                <a:latin typeface="AWPCHelvetica" panose="00000400000000000000" pitchFamily="2" charset="0"/>
                <a:ea typeface="+mn-ea"/>
                <a:cs typeface="+mn-cs"/>
              </a:rPr>
              <a:t>Lesson 4: Understanding Type </a:t>
            </a:r>
          </a:p>
        </p:txBody>
      </p:sp>
      <p:sp>
        <p:nvSpPr>
          <p:cNvPr id="2" name="TextBox 1"/>
          <p:cNvSpPr txBox="1"/>
          <p:nvPr/>
        </p:nvSpPr>
        <p:spPr>
          <a:xfrm>
            <a:off x="914400" y="1600200"/>
            <a:ext cx="7315200" cy="2400657"/>
          </a:xfrm>
          <a:prstGeom prst="rect">
            <a:avLst/>
          </a:prstGeom>
          <a:noFill/>
        </p:spPr>
        <p:txBody>
          <a:bodyPr wrap="square" rtlCol="0">
            <a:spAutoFit/>
          </a:bodyPr>
          <a:lstStyle/>
          <a:p>
            <a:r>
              <a:rPr lang="en-US" dirty="0" smtClean="0">
                <a:latin typeface="AWPCHelvetica" panose="00000400000000000000" pitchFamily="2" charset="0"/>
              </a:rPr>
              <a:t>At your computer</a:t>
            </a:r>
            <a:r>
              <a:rPr lang="en-US" dirty="0">
                <a:latin typeface="AWPCHelvetica" panose="00000400000000000000" pitchFamily="2" charset="0"/>
              </a:rPr>
              <a:t>, go to the Type pull-down menu and </a:t>
            </a:r>
            <a:r>
              <a:rPr lang="en-US" dirty="0" smtClean="0">
                <a:latin typeface="AWPCHelvetica" panose="00000400000000000000" pitchFamily="2" charset="0"/>
              </a:rPr>
              <a:t>look </a:t>
            </a:r>
            <a:r>
              <a:rPr lang="en-US" dirty="0">
                <a:latin typeface="AWPCHelvetica" panose="00000400000000000000" pitchFamily="2" charset="0"/>
              </a:rPr>
              <a:t>at all the fonts you have at your </a:t>
            </a:r>
            <a:r>
              <a:rPr lang="en-US" dirty="0" smtClean="0">
                <a:latin typeface="AWPCHelvetica" panose="00000400000000000000" pitchFamily="2" charset="0"/>
              </a:rPr>
              <a:t>fingertips. You can easily understand </a:t>
            </a:r>
            <a:r>
              <a:rPr lang="en-US" dirty="0">
                <a:latin typeface="AWPCHelvetica" panose="00000400000000000000" pitchFamily="2" charset="0"/>
              </a:rPr>
              <a:t>why students </a:t>
            </a:r>
            <a:r>
              <a:rPr lang="en-US" dirty="0" smtClean="0">
                <a:latin typeface="AWPCHelvetica" panose="00000400000000000000" pitchFamily="2" charset="0"/>
              </a:rPr>
              <a:t>can get </a:t>
            </a:r>
            <a:r>
              <a:rPr lang="en-US" dirty="0">
                <a:latin typeface="AWPCHelvetica" panose="00000400000000000000" pitchFamily="2" charset="0"/>
              </a:rPr>
              <a:t>confused when choosing a font. </a:t>
            </a:r>
          </a:p>
          <a:p>
            <a:endParaRPr lang="en-US" dirty="0" smtClean="0">
              <a:latin typeface="AWPCHelvetica" panose="00000400000000000000" pitchFamily="2" charset="0"/>
            </a:endParaRPr>
          </a:p>
          <a:p>
            <a:r>
              <a:rPr lang="en-US" dirty="0" smtClean="0">
                <a:latin typeface="AWPCHelvetica" panose="00000400000000000000" pitchFamily="2" charset="0"/>
              </a:rPr>
              <a:t>Some </a:t>
            </a:r>
            <a:r>
              <a:rPr lang="en-US" dirty="0">
                <a:latin typeface="AWPCHelvetica" panose="00000400000000000000" pitchFamily="2" charset="0"/>
              </a:rPr>
              <a:t>are easy to read, others are very decorative. </a:t>
            </a:r>
          </a:p>
          <a:p>
            <a:endParaRPr lang="en-US" dirty="0">
              <a:latin typeface="AWPCHelvetica" panose="00000400000000000000" pitchFamily="2" charset="0"/>
            </a:endParaRPr>
          </a:p>
          <a:p>
            <a:r>
              <a:rPr lang="en-US" dirty="0">
                <a:latin typeface="AWPCHelvetica" panose="00000400000000000000" pitchFamily="2" charset="0"/>
              </a:rPr>
              <a:t>Always remember, </a:t>
            </a:r>
            <a:r>
              <a:rPr lang="en-US" sz="2400" b="1" dirty="0">
                <a:latin typeface="AWPCHelvetica" panose="00000400000000000000" pitchFamily="2" charset="0"/>
              </a:rPr>
              <a:t>readability is the key</a:t>
            </a:r>
            <a:r>
              <a:rPr lang="en-US" dirty="0">
                <a:latin typeface="AWPCHelvetica" panose="00000400000000000000" pitchFamily="2" charset="0"/>
              </a:rPr>
              <a:t>. </a:t>
            </a:r>
          </a:p>
          <a:p>
            <a:endParaRPr lang="en-US" dirty="0"/>
          </a:p>
        </p:txBody>
      </p:sp>
    </p:spTree>
    <p:extLst>
      <p:ext uri="{BB962C8B-B14F-4D97-AF65-F5344CB8AC3E}">
        <p14:creationId xmlns:p14="http://schemas.microsoft.com/office/powerpoint/2010/main" val="15954921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19674" y="16042"/>
            <a:ext cx="5495526" cy="1203158"/>
          </a:xfrm>
        </p:spPr>
        <p:txBody>
          <a:bodyPr>
            <a:normAutofit/>
          </a:bodyPr>
          <a:lstStyle/>
          <a:p>
            <a:r>
              <a:rPr lang="en-US" sz="2700" b="1" dirty="0" smtClean="0">
                <a:solidFill>
                  <a:schemeClr val="bg1"/>
                </a:solidFill>
                <a:latin typeface="AWPCHelvetica" panose="00000400000000000000" pitchFamily="2" charset="0"/>
                <a:ea typeface="+mn-ea"/>
                <a:cs typeface="+mn-cs"/>
              </a:rPr>
              <a:t>Lesson 4 Vocabulary</a:t>
            </a:r>
            <a:endParaRPr lang="en-US" sz="2700" b="1" dirty="0">
              <a:solidFill>
                <a:schemeClr val="bg1"/>
              </a:solidFill>
              <a:latin typeface="AWPCHelvetica" panose="00000400000000000000" pitchFamily="2" charset="0"/>
              <a:ea typeface="+mn-ea"/>
              <a:cs typeface="+mn-cs"/>
            </a:endParaRPr>
          </a:p>
        </p:txBody>
      </p:sp>
      <p:sp>
        <p:nvSpPr>
          <p:cNvPr id="2" name="TextBox 1"/>
          <p:cNvSpPr txBox="1"/>
          <p:nvPr/>
        </p:nvSpPr>
        <p:spPr>
          <a:xfrm>
            <a:off x="838200" y="1600201"/>
            <a:ext cx="7391400" cy="3693319"/>
          </a:xfrm>
          <a:prstGeom prst="rect">
            <a:avLst/>
          </a:prstGeom>
          <a:noFill/>
        </p:spPr>
        <p:txBody>
          <a:bodyPr wrap="square" rtlCol="0">
            <a:spAutoFit/>
          </a:bodyPr>
          <a:lstStyle/>
          <a:p>
            <a:r>
              <a:rPr lang="en-US" b="1" dirty="0" smtClean="0">
                <a:latin typeface="AWPCHelvetica" panose="00000400000000000000" pitchFamily="2" charset="0"/>
              </a:rPr>
              <a:t>Ascender: </a:t>
            </a:r>
            <a:r>
              <a:rPr lang="en-US" dirty="0">
                <a:latin typeface="AWPCHelvetica" panose="00000400000000000000" pitchFamily="2" charset="0"/>
              </a:rPr>
              <a:t>The part of a lower case letter that rises above the main body of the letter </a:t>
            </a:r>
          </a:p>
          <a:p>
            <a:endParaRPr lang="en-US" b="1" dirty="0" smtClean="0">
              <a:latin typeface="AWPCHelvetica" panose="00000400000000000000" pitchFamily="2" charset="0"/>
            </a:endParaRPr>
          </a:p>
          <a:p>
            <a:r>
              <a:rPr lang="en-US" b="1" dirty="0" smtClean="0">
                <a:latin typeface="AWPCHelvetica" panose="00000400000000000000" pitchFamily="2" charset="0"/>
              </a:rPr>
              <a:t>Bold</a:t>
            </a:r>
            <a:r>
              <a:rPr lang="en-US" dirty="0" smtClean="0">
                <a:latin typeface="AWPCHelvetica" panose="00000400000000000000" pitchFamily="2" charset="0"/>
              </a:rPr>
              <a:t> </a:t>
            </a:r>
            <a:r>
              <a:rPr lang="en-US" dirty="0">
                <a:latin typeface="AWPCHelvetica" panose="00000400000000000000" pitchFamily="2" charset="0"/>
              </a:rPr>
              <a:t>:</a:t>
            </a:r>
            <a:r>
              <a:rPr lang="en-US" dirty="0" smtClean="0">
                <a:latin typeface="AWPCHelvetica" panose="00000400000000000000" pitchFamily="2" charset="0"/>
              </a:rPr>
              <a:t>Type </a:t>
            </a:r>
            <a:r>
              <a:rPr lang="en-US" dirty="0">
                <a:latin typeface="AWPCHelvetica" panose="00000400000000000000" pitchFamily="2" charset="0"/>
              </a:rPr>
              <a:t>created with a heavy stroke. Bold type adds emphasis </a:t>
            </a:r>
          </a:p>
          <a:p>
            <a:endParaRPr lang="en-US" b="1" dirty="0" smtClean="0">
              <a:latin typeface="AWPCHelvetica" panose="00000400000000000000" pitchFamily="2" charset="0"/>
            </a:endParaRPr>
          </a:p>
          <a:p>
            <a:r>
              <a:rPr lang="en-US" b="1" dirty="0" smtClean="0">
                <a:latin typeface="AWPCHelvetica" panose="00000400000000000000" pitchFamily="2" charset="0"/>
              </a:rPr>
              <a:t>Centered type: </a:t>
            </a:r>
            <a:r>
              <a:rPr lang="en-US" dirty="0">
                <a:latin typeface="AWPCHelvetica" panose="00000400000000000000" pitchFamily="2" charset="0"/>
              </a:rPr>
              <a:t>Both the left and right sides of a block of type are uneven </a:t>
            </a:r>
          </a:p>
          <a:p>
            <a:endParaRPr lang="en-US" b="1" dirty="0" smtClean="0">
              <a:latin typeface="AWPCHelvetica" panose="00000400000000000000" pitchFamily="2" charset="0"/>
            </a:endParaRPr>
          </a:p>
          <a:p>
            <a:r>
              <a:rPr lang="en-US" b="1" dirty="0" smtClean="0">
                <a:latin typeface="AWPCHelvetica" panose="00000400000000000000" pitchFamily="2" charset="0"/>
              </a:rPr>
              <a:t>Condensed: </a:t>
            </a:r>
            <a:r>
              <a:rPr lang="en-US" dirty="0" smtClean="0">
                <a:latin typeface="AWPCHelvetica" panose="00000400000000000000" pitchFamily="2" charset="0"/>
              </a:rPr>
              <a:t>The </a:t>
            </a:r>
            <a:r>
              <a:rPr lang="en-US" dirty="0">
                <a:latin typeface="AWPCHelvetica" panose="00000400000000000000" pitchFamily="2" charset="0"/>
              </a:rPr>
              <a:t>font width is narrow, but the height remains the same </a:t>
            </a:r>
          </a:p>
          <a:p>
            <a:endParaRPr lang="en-US" b="1" dirty="0" smtClean="0">
              <a:latin typeface="AWPCHelvetica" panose="00000400000000000000" pitchFamily="2" charset="0"/>
            </a:endParaRPr>
          </a:p>
          <a:p>
            <a:r>
              <a:rPr lang="en-US" b="1" dirty="0" smtClean="0">
                <a:latin typeface="AWPCHelvetica" panose="00000400000000000000" pitchFamily="2" charset="0"/>
              </a:rPr>
              <a:t>Descender:</a:t>
            </a:r>
            <a:r>
              <a:rPr lang="en-US" dirty="0" smtClean="0">
                <a:latin typeface="AWPCHelvetica" panose="00000400000000000000" pitchFamily="2" charset="0"/>
              </a:rPr>
              <a:t> </a:t>
            </a:r>
            <a:r>
              <a:rPr lang="en-US" dirty="0">
                <a:latin typeface="AWPCHelvetica" panose="00000400000000000000" pitchFamily="2" charset="0"/>
              </a:rPr>
              <a:t>The part of a lower case letter that extends below the main </a:t>
            </a:r>
            <a:r>
              <a:rPr lang="en-US" dirty="0" smtClean="0">
                <a:latin typeface="AWPCHelvetica" panose="00000400000000000000" pitchFamily="2" charset="0"/>
              </a:rPr>
              <a:t>body </a:t>
            </a:r>
            <a:r>
              <a:rPr lang="en-US" dirty="0">
                <a:latin typeface="AWPCHelvetica" panose="00000400000000000000" pitchFamily="2" charset="0"/>
              </a:rPr>
              <a:t>of the letter </a:t>
            </a:r>
          </a:p>
          <a:p>
            <a:endParaRPr lang="en-US" dirty="0"/>
          </a:p>
        </p:txBody>
      </p:sp>
    </p:spTree>
    <p:extLst>
      <p:ext uri="{BB962C8B-B14F-4D97-AF65-F5344CB8AC3E}">
        <p14:creationId xmlns:p14="http://schemas.microsoft.com/office/powerpoint/2010/main" val="2707954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799622" y="0"/>
            <a:ext cx="5515578" cy="1219200"/>
          </a:xfrm>
        </p:spPr>
        <p:txBody>
          <a:bodyPr>
            <a:normAutofit/>
          </a:bodyPr>
          <a:lstStyle/>
          <a:p>
            <a:r>
              <a:rPr lang="en-US" sz="2700" b="1" dirty="0" smtClean="0">
                <a:solidFill>
                  <a:schemeClr val="bg1"/>
                </a:solidFill>
                <a:latin typeface="AWPCHelvetica" panose="00000400000000000000" pitchFamily="2" charset="0"/>
                <a:ea typeface="+mn-ea"/>
                <a:cs typeface="+mn-cs"/>
              </a:rPr>
              <a:t>Lesson 4 Vocabulary</a:t>
            </a:r>
            <a:endParaRPr lang="en-US" sz="2700" b="1" dirty="0">
              <a:solidFill>
                <a:schemeClr val="bg1"/>
              </a:solidFill>
              <a:latin typeface="AWPCHelvetica" panose="00000400000000000000" pitchFamily="2" charset="0"/>
              <a:ea typeface="+mn-ea"/>
              <a:cs typeface="+mn-cs"/>
            </a:endParaRPr>
          </a:p>
        </p:txBody>
      </p:sp>
      <p:sp>
        <p:nvSpPr>
          <p:cNvPr id="3" name="TextBox 2"/>
          <p:cNvSpPr txBox="1"/>
          <p:nvPr/>
        </p:nvSpPr>
        <p:spPr>
          <a:xfrm>
            <a:off x="914400" y="1600200"/>
            <a:ext cx="7315200" cy="3970318"/>
          </a:xfrm>
          <a:prstGeom prst="rect">
            <a:avLst/>
          </a:prstGeom>
          <a:noFill/>
        </p:spPr>
        <p:txBody>
          <a:bodyPr wrap="square" rtlCol="0">
            <a:spAutoFit/>
          </a:bodyPr>
          <a:lstStyle/>
          <a:p>
            <a:r>
              <a:rPr lang="en-US" b="1" dirty="0">
                <a:latin typeface="AWPCHelvetica" panose="00000400000000000000" pitchFamily="2" charset="0"/>
              </a:rPr>
              <a:t>Drop initial (Drop cap): </a:t>
            </a:r>
            <a:r>
              <a:rPr lang="en-US" dirty="0">
                <a:latin typeface="AWPCHelvetica" panose="00000400000000000000" pitchFamily="2" charset="0"/>
              </a:rPr>
              <a:t>A highlighted letter that is set into the text that has </a:t>
            </a:r>
            <a:r>
              <a:rPr lang="en-US" dirty="0" smtClean="0">
                <a:latin typeface="AWPCHelvetica" panose="00000400000000000000" pitchFamily="2" charset="0"/>
              </a:rPr>
              <a:t>the </a:t>
            </a:r>
            <a:r>
              <a:rPr lang="en-US" dirty="0">
                <a:latin typeface="AWPCHelvetica" panose="00000400000000000000" pitchFamily="2" charset="0"/>
              </a:rPr>
              <a:t>remainder of the text indented to accommodate the letter </a:t>
            </a:r>
          </a:p>
          <a:p>
            <a:endParaRPr lang="en-US" b="1" dirty="0" smtClean="0">
              <a:latin typeface="AWPCHelvetica" panose="00000400000000000000" pitchFamily="2" charset="0"/>
            </a:endParaRPr>
          </a:p>
          <a:p>
            <a:r>
              <a:rPr lang="en-US" b="1" dirty="0" smtClean="0">
                <a:latin typeface="AWPCHelvetica" panose="00000400000000000000" pitchFamily="2" charset="0"/>
              </a:rPr>
              <a:t>Extended</a:t>
            </a:r>
            <a:r>
              <a:rPr lang="en-US" b="1" dirty="0">
                <a:latin typeface="AWPCHelvetica" panose="00000400000000000000" pitchFamily="2" charset="0"/>
              </a:rPr>
              <a:t>: </a:t>
            </a:r>
            <a:r>
              <a:rPr lang="en-US" dirty="0">
                <a:latin typeface="AWPCHelvetica" panose="00000400000000000000" pitchFamily="2" charset="0"/>
              </a:rPr>
              <a:t>The font is made wider and the height remains the same </a:t>
            </a:r>
          </a:p>
          <a:p>
            <a:endParaRPr lang="en-US" b="1" dirty="0" smtClean="0">
              <a:latin typeface="AWPCHelvetica" panose="00000400000000000000" pitchFamily="2" charset="0"/>
            </a:endParaRPr>
          </a:p>
          <a:p>
            <a:r>
              <a:rPr lang="en-US" b="1" dirty="0" smtClean="0">
                <a:latin typeface="AWPCHelvetica" panose="00000400000000000000" pitchFamily="2" charset="0"/>
              </a:rPr>
              <a:t>Extra-bold</a:t>
            </a:r>
            <a:r>
              <a:rPr lang="en-US" dirty="0" smtClean="0">
                <a:latin typeface="AWPCHelvetica" panose="00000400000000000000" pitchFamily="2" charset="0"/>
              </a:rPr>
              <a:t>: Type </a:t>
            </a:r>
            <a:r>
              <a:rPr lang="en-US" dirty="0">
                <a:latin typeface="AWPCHelvetica" panose="00000400000000000000" pitchFamily="2" charset="0"/>
              </a:rPr>
              <a:t>created with very heavy strokes to add emphasis (not </a:t>
            </a:r>
            <a:r>
              <a:rPr lang="en-US" dirty="0" smtClean="0">
                <a:latin typeface="AWPCHelvetica" panose="00000400000000000000" pitchFamily="2" charset="0"/>
              </a:rPr>
              <a:t>good in </a:t>
            </a:r>
            <a:r>
              <a:rPr lang="en-US" dirty="0">
                <a:latin typeface="AWPCHelvetica" panose="00000400000000000000" pitchFamily="2" charset="0"/>
              </a:rPr>
              <a:t>large blocks of text) </a:t>
            </a:r>
          </a:p>
          <a:p>
            <a:endParaRPr lang="en-US" b="1" dirty="0" smtClean="0">
              <a:latin typeface="AWPCHelvetica" panose="00000400000000000000" pitchFamily="2" charset="0"/>
            </a:endParaRPr>
          </a:p>
          <a:p>
            <a:r>
              <a:rPr lang="en-US" b="1" dirty="0" smtClean="0">
                <a:latin typeface="AWPCHelvetica" panose="00000400000000000000" pitchFamily="2" charset="0"/>
              </a:rPr>
              <a:t>Flush left: </a:t>
            </a:r>
            <a:r>
              <a:rPr lang="en-US" dirty="0" smtClean="0">
                <a:latin typeface="AWPCHelvetica" panose="00000400000000000000" pitchFamily="2" charset="0"/>
              </a:rPr>
              <a:t>Type </a:t>
            </a:r>
            <a:r>
              <a:rPr lang="en-US" dirty="0">
                <a:latin typeface="AWPCHelvetica" panose="00000400000000000000" pitchFamily="2" charset="0"/>
              </a:rPr>
              <a:t>alignment that creates a vertically even line on the left side </a:t>
            </a:r>
            <a:r>
              <a:rPr lang="en-US" dirty="0" smtClean="0">
                <a:latin typeface="AWPCHelvetica" panose="00000400000000000000" pitchFamily="2" charset="0"/>
              </a:rPr>
              <a:t>of </a:t>
            </a:r>
            <a:r>
              <a:rPr lang="en-US" dirty="0">
                <a:latin typeface="AWPCHelvetica" panose="00000400000000000000" pitchFamily="2" charset="0"/>
              </a:rPr>
              <a:t>a text box; some call this ragged right </a:t>
            </a:r>
          </a:p>
          <a:p>
            <a:endParaRPr lang="en-US" b="1" dirty="0" smtClean="0">
              <a:latin typeface="AWPCHelvetica" panose="00000400000000000000" pitchFamily="2" charset="0"/>
            </a:endParaRPr>
          </a:p>
          <a:p>
            <a:r>
              <a:rPr lang="en-US" b="1" dirty="0" smtClean="0">
                <a:latin typeface="AWPCHelvetica" panose="00000400000000000000" pitchFamily="2" charset="0"/>
              </a:rPr>
              <a:t>Flush right</a:t>
            </a:r>
            <a:r>
              <a:rPr lang="en-US" b="1" dirty="0">
                <a:latin typeface="AWPCHelvetica" panose="00000400000000000000" pitchFamily="2" charset="0"/>
              </a:rPr>
              <a:t>: </a:t>
            </a:r>
            <a:r>
              <a:rPr lang="en-US" dirty="0">
                <a:latin typeface="AWPCHelvetica" panose="00000400000000000000" pitchFamily="2" charset="0"/>
              </a:rPr>
              <a:t>Type alignment that creates a vertically even line on the right </a:t>
            </a:r>
            <a:r>
              <a:rPr lang="en-US" dirty="0" smtClean="0">
                <a:latin typeface="AWPCHelvetica" panose="00000400000000000000" pitchFamily="2" charset="0"/>
              </a:rPr>
              <a:t>side </a:t>
            </a:r>
            <a:r>
              <a:rPr lang="en-US" dirty="0">
                <a:latin typeface="AWPCHelvetica" panose="00000400000000000000" pitchFamily="2" charset="0"/>
              </a:rPr>
              <a:t>of a text box; some call this ragged left </a:t>
            </a:r>
          </a:p>
          <a:p>
            <a:endParaRPr lang="en-US" dirty="0"/>
          </a:p>
        </p:txBody>
      </p:sp>
    </p:spTree>
    <p:extLst>
      <p:ext uri="{BB962C8B-B14F-4D97-AF65-F5344CB8AC3E}">
        <p14:creationId xmlns:p14="http://schemas.microsoft.com/office/powerpoint/2010/main" val="23542799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11653" y="0"/>
            <a:ext cx="5503547" cy="1219200"/>
          </a:xfrm>
        </p:spPr>
        <p:txBody>
          <a:bodyPr>
            <a:normAutofit/>
          </a:bodyPr>
          <a:lstStyle/>
          <a:p>
            <a:r>
              <a:rPr lang="en-US" sz="2700" b="1" dirty="0" smtClean="0">
                <a:solidFill>
                  <a:schemeClr val="bg1"/>
                </a:solidFill>
                <a:latin typeface="AWPCHelvetica" panose="00000400000000000000" pitchFamily="2" charset="0"/>
                <a:ea typeface="+mn-ea"/>
                <a:cs typeface="+mn-cs"/>
              </a:rPr>
              <a:t>Lesson 4 Vocabulary</a:t>
            </a:r>
            <a:endParaRPr lang="en-US" sz="2700" b="1" dirty="0">
              <a:solidFill>
                <a:schemeClr val="bg1"/>
              </a:solidFill>
              <a:latin typeface="AWPCHelvetica" panose="00000400000000000000" pitchFamily="2" charset="0"/>
              <a:ea typeface="+mn-ea"/>
              <a:cs typeface="+mn-cs"/>
            </a:endParaRPr>
          </a:p>
        </p:txBody>
      </p:sp>
      <p:sp>
        <p:nvSpPr>
          <p:cNvPr id="2" name="TextBox 1"/>
          <p:cNvSpPr txBox="1"/>
          <p:nvPr/>
        </p:nvSpPr>
        <p:spPr>
          <a:xfrm>
            <a:off x="914401" y="1600200"/>
            <a:ext cx="7315200" cy="4247317"/>
          </a:xfrm>
          <a:prstGeom prst="rect">
            <a:avLst/>
          </a:prstGeom>
          <a:noFill/>
        </p:spPr>
        <p:txBody>
          <a:bodyPr wrap="square" rtlCol="0">
            <a:spAutoFit/>
          </a:bodyPr>
          <a:lstStyle/>
          <a:p>
            <a:r>
              <a:rPr lang="en-US" b="1" dirty="0" smtClean="0">
                <a:latin typeface="AWPCHelvetica" panose="00000400000000000000" pitchFamily="2" charset="0"/>
              </a:rPr>
              <a:t>Font</a:t>
            </a:r>
            <a:r>
              <a:rPr lang="en-US" dirty="0" smtClean="0">
                <a:latin typeface="AWPCHelvetica" panose="00000400000000000000" pitchFamily="2" charset="0"/>
              </a:rPr>
              <a:t>: A </a:t>
            </a:r>
            <a:r>
              <a:rPr lang="en-US" dirty="0">
                <a:latin typeface="AWPCHelvetica" panose="00000400000000000000" pitchFamily="2" charset="0"/>
              </a:rPr>
              <a:t>complete set of letters, numbers, punctuation marks and </a:t>
            </a:r>
          </a:p>
          <a:p>
            <a:r>
              <a:rPr lang="en-US" dirty="0">
                <a:latin typeface="AWPCHelvetica" panose="00000400000000000000" pitchFamily="2" charset="0"/>
              </a:rPr>
              <a:t>icons in a certain size of a printed character (also known as typeface) </a:t>
            </a:r>
          </a:p>
          <a:p>
            <a:endParaRPr lang="en-US" b="1" dirty="0" smtClean="0">
              <a:latin typeface="AWPCHelvetica" panose="00000400000000000000" pitchFamily="2" charset="0"/>
            </a:endParaRPr>
          </a:p>
          <a:p>
            <a:r>
              <a:rPr lang="en-US" b="1" dirty="0" smtClean="0">
                <a:latin typeface="AWPCHelvetica" panose="00000400000000000000" pitchFamily="2" charset="0"/>
              </a:rPr>
              <a:t>Font family: </a:t>
            </a:r>
            <a:r>
              <a:rPr lang="en-US" dirty="0">
                <a:latin typeface="AWPCHelvetica" panose="00000400000000000000" pitchFamily="2" charset="0"/>
              </a:rPr>
              <a:t>A style of type/font in all its widths, weights and sizes </a:t>
            </a:r>
            <a:endParaRPr lang="en-US" dirty="0" smtClean="0">
              <a:latin typeface="AWPCHelvetica" panose="00000400000000000000" pitchFamily="2" charset="0"/>
            </a:endParaRPr>
          </a:p>
          <a:p>
            <a:endParaRPr lang="en-US" dirty="0">
              <a:latin typeface="AWPCHelvetica" panose="00000400000000000000" pitchFamily="2" charset="0"/>
            </a:endParaRPr>
          </a:p>
          <a:p>
            <a:r>
              <a:rPr lang="en-US" b="1" dirty="0">
                <a:latin typeface="AWPCHelvetica" panose="00000400000000000000" pitchFamily="2" charset="0"/>
              </a:rPr>
              <a:t>Italics</a:t>
            </a:r>
            <a:r>
              <a:rPr lang="en-US" dirty="0">
                <a:latin typeface="AWPCHelvetica" panose="00000400000000000000" pitchFamily="2" charset="0"/>
              </a:rPr>
              <a:t> The letters are slanted to the right: used to contrast the normal </a:t>
            </a:r>
          </a:p>
          <a:p>
            <a:r>
              <a:rPr lang="en-US" dirty="0">
                <a:latin typeface="AWPCHelvetica" panose="00000400000000000000" pitchFamily="2" charset="0"/>
              </a:rPr>
              <a:t>version of the font </a:t>
            </a:r>
          </a:p>
          <a:p>
            <a:endParaRPr lang="en-US" b="1" dirty="0" smtClean="0">
              <a:latin typeface="AWPCHelvetica" panose="00000400000000000000" pitchFamily="2" charset="0"/>
            </a:endParaRPr>
          </a:p>
          <a:p>
            <a:r>
              <a:rPr lang="en-US" b="1" dirty="0" smtClean="0">
                <a:latin typeface="AWPCHelvetica" panose="00000400000000000000" pitchFamily="2" charset="0"/>
              </a:rPr>
              <a:t>Justified type: </a:t>
            </a:r>
            <a:r>
              <a:rPr lang="en-US" dirty="0">
                <a:latin typeface="AWPCHelvetica" panose="00000400000000000000" pitchFamily="2" charset="0"/>
              </a:rPr>
              <a:t>Type alignment vertically even on both the left and right </a:t>
            </a:r>
            <a:r>
              <a:rPr lang="en-US" dirty="0" smtClean="0">
                <a:latin typeface="AWPCHelvetica" panose="00000400000000000000" pitchFamily="2" charset="0"/>
              </a:rPr>
              <a:t>sides </a:t>
            </a:r>
            <a:r>
              <a:rPr lang="en-US" dirty="0">
                <a:latin typeface="AWPCHelvetica" panose="00000400000000000000" pitchFamily="2" charset="0"/>
              </a:rPr>
              <a:t>of a block of type </a:t>
            </a:r>
          </a:p>
          <a:p>
            <a:endParaRPr lang="en-US" b="1" dirty="0" smtClean="0">
              <a:latin typeface="AWPCHelvetica" panose="00000400000000000000" pitchFamily="2" charset="0"/>
            </a:endParaRPr>
          </a:p>
          <a:p>
            <a:r>
              <a:rPr lang="en-US" b="1" dirty="0" smtClean="0">
                <a:latin typeface="AWPCHelvetica" panose="00000400000000000000" pitchFamily="2" charset="0"/>
              </a:rPr>
              <a:t>Kerning</a:t>
            </a:r>
            <a:r>
              <a:rPr lang="en-US" dirty="0" smtClean="0">
                <a:latin typeface="AWPCHelvetica" panose="00000400000000000000" pitchFamily="2" charset="0"/>
              </a:rPr>
              <a:t> :The </a:t>
            </a:r>
            <a:r>
              <a:rPr lang="en-US" dirty="0">
                <a:latin typeface="AWPCHelvetica" panose="00000400000000000000" pitchFamily="2" charset="0"/>
              </a:rPr>
              <a:t>space between characters in a font </a:t>
            </a:r>
          </a:p>
          <a:p>
            <a:endParaRPr lang="en-US" b="1" dirty="0" smtClean="0">
              <a:latin typeface="AWPCHelvetica" panose="00000400000000000000" pitchFamily="2" charset="0"/>
            </a:endParaRPr>
          </a:p>
          <a:p>
            <a:r>
              <a:rPr lang="en-US" b="1" dirty="0" smtClean="0">
                <a:latin typeface="AWPCHelvetica" panose="00000400000000000000" pitchFamily="2" charset="0"/>
              </a:rPr>
              <a:t>Leading: </a:t>
            </a:r>
            <a:r>
              <a:rPr lang="en-US" dirty="0" smtClean="0">
                <a:latin typeface="AWPCHelvetica" panose="00000400000000000000" pitchFamily="2" charset="0"/>
              </a:rPr>
              <a:t>The </a:t>
            </a:r>
            <a:r>
              <a:rPr lang="en-US" dirty="0">
                <a:latin typeface="AWPCHelvetica" panose="00000400000000000000" pitchFamily="2" charset="0"/>
              </a:rPr>
              <a:t>negative space between lines of type; measured in points </a:t>
            </a:r>
          </a:p>
        </p:txBody>
      </p:sp>
    </p:spTree>
    <p:extLst>
      <p:ext uri="{BB962C8B-B14F-4D97-AF65-F5344CB8AC3E}">
        <p14:creationId xmlns:p14="http://schemas.microsoft.com/office/powerpoint/2010/main" val="10103453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799622" y="0"/>
            <a:ext cx="5515578" cy="1219200"/>
          </a:xfrm>
        </p:spPr>
        <p:txBody>
          <a:bodyPr>
            <a:normAutofit/>
          </a:bodyPr>
          <a:lstStyle/>
          <a:p>
            <a:r>
              <a:rPr lang="en-US" sz="2700" b="1" dirty="0" smtClean="0">
                <a:solidFill>
                  <a:schemeClr val="bg1"/>
                </a:solidFill>
                <a:latin typeface="AWPCHelvetica" panose="00000400000000000000" pitchFamily="2" charset="0"/>
                <a:ea typeface="+mn-ea"/>
                <a:cs typeface="+mn-cs"/>
              </a:rPr>
              <a:t>Lesson 4 Vocabulary</a:t>
            </a:r>
            <a:endParaRPr lang="en-US" sz="2700" b="1" dirty="0">
              <a:solidFill>
                <a:schemeClr val="bg1"/>
              </a:solidFill>
              <a:latin typeface="AWPCHelvetica" panose="00000400000000000000" pitchFamily="2" charset="0"/>
              <a:ea typeface="+mn-ea"/>
              <a:cs typeface="+mn-cs"/>
            </a:endParaRPr>
          </a:p>
        </p:txBody>
      </p:sp>
      <p:sp>
        <p:nvSpPr>
          <p:cNvPr id="2" name="TextBox 1"/>
          <p:cNvSpPr txBox="1"/>
          <p:nvPr/>
        </p:nvSpPr>
        <p:spPr>
          <a:xfrm>
            <a:off x="914400" y="1600200"/>
            <a:ext cx="7315200" cy="4524315"/>
          </a:xfrm>
          <a:prstGeom prst="rect">
            <a:avLst/>
          </a:prstGeom>
          <a:noFill/>
        </p:spPr>
        <p:txBody>
          <a:bodyPr wrap="square" rtlCol="0">
            <a:spAutoFit/>
          </a:bodyPr>
          <a:lstStyle/>
          <a:p>
            <a:r>
              <a:rPr lang="en-US" b="1" dirty="0">
                <a:latin typeface="AWPCHelvetica" panose="00000400000000000000" pitchFamily="2" charset="0"/>
              </a:rPr>
              <a:t>Light:</a:t>
            </a:r>
            <a:r>
              <a:rPr lang="en-US" dirty="0">
                <a:latin typeface="AWPCHelvetica" panose="00000400000000000000" pitchFamily="2" charset="0"/>
              </a:rPr>
              <a:t> Type made with thin lines </a:t>
            </a:r>
            <a:endParaRPr lang="en-US" dirty="0" smtClean="0">
              <a:latin typeface="AWPCHelvetica" panose="00000400000000000000" pitchFamily="2" charset="0"/>
            </a:endParaRPr>
          </a:p>
          <a:p>
            <a:endParaRPr lang="en-US" dirty="0">
              <a:latin typeface="AWPCHelvetica" panose="00000400000000000000" pitchFamily="2" charset="0"/>
            </a:endParaRPr>
          </a:p>
          <a:p>
            <a:r>
              <a:rPr lang="en-US" b="1" dirty="0">
                <a:latin typeface="AWPCHelvetica" panose="00000400000000000000" pitchFamily="2" charset="0"/>
              </a:rPr>
              <a:t>Point:</a:t>
            </a:r>
            <a:r>
              <a:rPr lang="en-US" dirty="0">
                <a:latin typeface="AWPCHelvetica" panose="00000400000000000000" pitchFamily="2" charset="0"/>
              </a:rPr>
              <a:t> A journalistic unit of measurement; a point =1/72 of an inch; 12 points make up a pica. Type and graphic elements are measured in points and picas </a:t>
            </a:r>
            <a:endParaRPr lang="en-US" dirty="0" smtClean="0">
              <a:latin typeface="AWPCHelvetica" panose="00000400000000000000" pitchFamily="2" charset="0"/>
            </a:endParaRPr>
          </a:p>
          <a:p>
            <a:endParaRPr lang="en-US" dirty="0" smtClean="0">
              <a:latin typeface="AWPCHelvetica" panose="00000400000000000000" pitchFamily="2" charset="0"/>
            </a:endParaRPr>
          </a:p>
          <a:p>
            <a:r>
              <a:rPr lang="en-US" b="1" dirty="0">
                <a:latin typeface="AWPCHelvetica" panose="00000400000000000000" pitchFamily="2" charset="0"/>
              </a:rPr>
              <a:t>Sans </a:t>
            </a:r>
            <a:r>
              <a:rPr lang="en-US" b="1" dirty="0" smtClean="0">
                <a:latin typeface="AWPCHelvetica" panose="00000400000000000000" pitchFamily="2" charset="0"/>
              </a:rPr>
              <a:t>serif </a:t>
            </a:r>
            <a:r>
              <a:rPr lang="en-US" b="1" dirty="0">
                <a:latin typeface="AWPCHelvetica" panose="00000400000000000000" pitchFamily="2" charset="0"/>
              </a:rPr>
              <a:t>(without feet): </a:t>
            </a:r>
            <a:r>
              <a:rPr lang="en-US" dirty="0">
                <a:latin typeface="AWPCHelvetica" panose="00000400000000000000" pitchFamily="2" charset="0"/>
              </a:rPr>
              <a:t>A font with no finishing strokes at the ends </a:t>
            </a:r>
          </a:p>
          <a:p>
            <a:r>
              <a:rPr lang="en-US" dirty="0">
                <a:latin typeface="AWPCHelvetica" panose="00000400000000000000" pitchFamily="2" charset="0"/>
              </a:rPr>
              <a:t>of each letter (traditionally works for headlines) </a:t>
            </a:r>
          </a:p>
          <a:p>
            <a:endParaRPr lang="en-US" b="1" dirty="0" smtClean="0">
              <a:latin typeface="AWPCHelvetica" panose="00000400000000000000" pitchFamily="2" charset="0"/>
            </a:endParaRPr>
          </a:p>
          <a:p>
            <a:r>
              <a:rPr lang="en-US" b="1" dirty="0" smtClean="0">
                <a:latin typeface="AWPCHelvetica" panose="00000400000000000000" pitchFamily="2" charset="0"/>
              </a:rPr>
              <a:t>Serif </a:t>
            </a:r>
            <a:r>
              <a:rPr lang="en-US" b="1" dirty="0">
                <a:latin typeface="AWPCHelvetica" panose="00000400000000000000" pitchFamily="2" charset="0"/>
              </a:rPr>
              <a:t>(feet): </a:t>
            </a:r>
            <a:r>
              <a:rPr lang="en-US" dirty="0">
                <a:latin typeface="AWPCHelvetica" panose="00000400000000000000" pitchFamily="2" charset="0"/>
              </a:rPr>
              <a:t>A font with a decorative finishing stroke at the end of the </a:t>
            </a:r>
          </a:p>
          <a:p>
            <a:r>
              <a:rPr lang="en-US" dirty="0">
                <a:latin typeface="AWPCHelvetica" panose="00000400000000000000" pitchFamily="2" charset="0"/>
              </a:rPr>
              <a:t>letter (traditionally works for body copy/captions) </a:t>
            </a:r>
          </a:p>
          <a:p>
            <a:endParaRPr lang="en-US" b="1" dirty="0" smtClean="0">
              <a:latin typeface="AWPCHelvetica" panose="00000400000000000000" pitchFamily="2" charset="0"/>
            </a:endParaRPr>
          </a:p>
          <a:p>
            <a:r>
              <a:rPr lang="en-US" b="1" dirty="0" smtClean="0">
                <a:latin typeface="AWPCHelvetica" panose="00000400000000000000" pitchFamily="2" charset="0"/>
              </a:rPr>
              <a:t>Text </a:t>
            </a:r>
            <a:r>
              <a:rPr lang="en-US" b="1" dirty="0">
                <a:latin typeface="AWPCHelvetica" panose="00000400000000000000" pitchFamily="2" charset="0"/>
              </a:rPr>
              <a:t>wrap: </a:t>
            </a:r>
            <a:r>
              <a:rPr lang="en-US" dirty="0">
                <a:latin typeface="AWPCHelvetica" panose="00000400000000000000" pitchFamily="2" charset="0"/>
              </a:rPr>
              <a:t>Columns of text will flow around a graphic, art or photo </a:t>
            </a:r>
          </a:p>
          <a:p>
            <a:endParaRPr lang="en-US" dirty="0">
              <a:latin typeface="AWPCHelvetica" panose="00000400000000000000" pitchFamily="2" charset="0"/>
            </a:endParaRPr>
          </a:p>
          <a:p>
            <a:endParaRPr lang="en-US" dirty="0"/>
          </a:p>
          <a:p>
            <a:endParaRPr lang="en-US" dirty="0"/>
          </a:p>
        </p:txBody>
      </p:sp>
    </p:spTree>
    <p:extLst>
      <p:ext uri="{BB962C8B-B14F-4D97-AF65-F5344CB8AC3E}">
        <p14:creationId xmlns:p14="http://schemas.microsoft.com/office/powerpoint/2010/main" val="37373716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799622" y="0"/>
            <a:ext cx="5515578" cy="1219200"/>
          </a:xfrm>
        </p:spPr>
        <p:txBody>
          <a:bodyPr>
            <a:normAutofit/>
          </a:bodyPr>
          <a:lstStyle/>
          <a:p>
            <a:r>
              <a:rPr lang="en-US" sz="2700" b="1" dirty="0" smtClean="0">
                <a:solidFill>
                  <a:schemeClr val="bg1"/>
                </a:solidFill>
                <a:latin typeface="AWPCHelvetica" panose="00000400000000000000" pitchFamily="2" charset="0"/>
                <a:ea typeface="+mn-ea"/>
                <a:cs typeface="+mn-cs"/>
              </a:rPr>
              <a:t>Lesson 4 Vocabulary</a:t>
            </a:r>
            <a:endParaRPr lang="en-US" sz="2700" b="1" dirty="0">
              <a:solidFill>
                <a:schemeClr val="bg1"/>
              </a:solidFill>
              <a:latin typeface="AWPCHelvetica" panose="00000400000000000000" pitchFamily="2" charset="0"/>
              <a:ea typeface="+mn-ea"/>
              <a:cs typeface="+mn-cs"/>
            </a:endParaRPr>
          </a:p>
        </p:txBody>
      </p:sp>
      <p:sp>
        <p:nvSpPr>
          <p:cNvPr id="3" name="TextBox 2"/>
          <p:cNvSpPr txBox="1"/>
          <p:nvPr/>
        </p:nvSpPr>
        <p:spPr>
          <a:xfrm>
            <a:off x="914400" y="1600200"/>
            <a:ext cx="7315200" cy="1754326"/>
          </a:xfrm>
          <a:prstGeom prst="rect">
            <a:avLst/>
          </a:prstGeom>
          <a:noFill/>
        </p:spPr>
        <p:txBody>
          <a:bodyPr wrap="square" rtlCol="0">
            <a:spAutoFit/>
          </a:bodyPr>
          <a:lstStyle/>
          <a:p>
            <a:r>
              <a:rPr lang="en-US" b="1" dirty="0" smtClean="0">
                <a:latin typeface="AWPCHelvetica" panose="00000400000000000000" pitchFamily="2" charset="0"/>
              </a:rPr>
              <a:t>Ultra-light</a:t>
            </a:r>
            <a:r>
              <a:rPr lang="en-US" dirty="0" smtClean="0">
                <a:latin typeface="AWPCHelvetica" panose="00000400000000000000" pitchFamily="2" charset="0"/>
              </a:rPr>
              <a:t>: Type </a:t>
            </a:r>
            <a:r>
              <a:rPr lang="en-US" dirty="0">
                <a:latin typeface="AWPCHelvetica" panose="00000400000000000000" pitchFamily="2" charset="0"/>
              </a:rPr>
              <a:t>made with very thin lines </a:t>
            </a:r>
            <a:endParaRPr lang="en-US" dirty="0" smtClean="0">
              <a:latin typeface="AWPCHelvetica" panose="00000400000000000000" pitchFamily="2" charset="0"/>
            </a:endParaRPr>
          </a:p>
          <a:p>
            <a:endParaRPr lang="en-US" dirty="0">
              <a:latin typeface="AWPCHelvetica" panose="00000400000000000000" pitchFamily="2" charset="0"/>
            </a:endParaRPr>
          </a:p>
          <a:p>
            <a:r>
              <a:rPr lang="en-US" b="1" dirty="0">
                <a:latin typeface="AWPCHelvetica" panose="00000400000000000000" pitchFamily="2" charset="0"/>
              </a:rPr>
              <a:t>Weight</a:t>
            </a:r>
            <a:r>
              <a:rPr lang="en-US" dirty="0" smtClean="0">
                <a:latin typeface="AWPCHelvetica" panose="00000400000000000000" pitchFamily="2" charset="0"/>
              </a:rPr>
              <a:t>: The </a:t>
            </a:r>
            <a:r>
              <a:rPr lang="en-US" dirty="0">
                <a:latin typeface="AWPCHelvetica" panose="00000400000000000000" pitchFamily="2" charset="0"/>
              </a:rPr>
              <a:t>width of the lines that create a </a:t>
            </a:r>
            <a:r>
              <a:rPr lang="en-US" dirty="0" smtClean="0">
                <a:latin typeface="AWPCHelvetica" panose="00000400000000000000" pitchFamily="2" charset="0"/>
              </a:rPr>
              <a:t>letter</a:t>
            </a:r>
          </a:p>
          <a:p>
            <a:r>
              <a:rPr lang="en-US" dirty="0" smtClean="0">
                <a:latin typeface="AWPCHelvetica" panose="00000400000000000000" pitchFamily="2" charset="0"/>
              </a:rPr>
              <a:t> </a:t>
            </a:r>
            <a:endParaRPr lang="en-US" dirty="0">
              <a:latin typeface="AWPCHelvetica" panose="00000400000000000000" pitchFamily="2" charset="0"/>
            </a:endParaRPr>
          </a:p>
          <a:p>
            <a:r>
              <a:rPr lang="en-US" b="1" dirty="0">
                <a:latin typeface="AWPCHelvetica" panose="00000400000000000000" pitchFamily="2" charset="0"/>
              </a:rPr>
              <a:t>Width:</a:t>
            </a:r>
            <a:r>
              <a:rPr lang="en-US" dirty="0">
                <a:latin typeface="AWPCHelvetica" panose="00000400000000000000" pitchFamily="2" charset="0"/>
              </a:rPr>
              <a:t> The horizontal measurement of a font </a:t>
            </a:r>
          </a:p>
          <a:p>
            <a:endParaRPr lang="en-US" dirty="0"/>
          </a:p>
        </p:txBody>
      </p:sp>
    </p:spTree>
    <p:extLst>
      <p:ext uri="{BB962C8B-B14F-4D97-AF65-F5344CB8AC3E}">
        <p14:creationId xmlns:p14="http://schemas.microsoft.com/office/powerpoint/2010/main" val="31307734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31706" y="0"/>
            <a:ext cx="5483494" cy="1219200"/>
          </a:xfrm>
        </p:spPr>
        <p:txBody>
          <a:bodyPr>
            <a:normAutofit/>
          </a:bodyPr>
          <a:lstStyle/>
          <a:p>
            <a:r>
              <a:rPr lang="en-US" sz="2700" b="1" dirty="0" smtClean="0">
                <a:solidFill>
                  <a:schemeClr val="bg1"/>
                </a:solidFill>
                <a:latin typeface="AWPCHelvetica" panose="00000400000000000000" pitchFamily="2" charset="0"/>
                <a:ea typeface="+mn-ea"/>
                <a:cs typeface="+mn-cs"/>
              </a:rPr>
              <a:t>Lesson 4: Understanding Type</a:t>
            </a:r>
            <a:endParaRPr lang="en-US" sz="2700" b="1" dirty="0">
              <a:solidFill>
                <a:schemeClr val="bg1"/>
              </a:solidFill>
              <a:latin typeface="AWPCHelvetica" panose="00000400000000000000" pitchFamily="2" charset="0"/>
              <a:ea typeface="+mn-ea"/>
              <a:cs typeface="+mn-cs"/>
            </a:endParaRPr>
          </a:p>
        </p:txBody>
      </p:sp>
      <p:sp>
        <p:nvSpPr>
          <p:cNvPr id="2" name="TextBox 1"/>
          <p:cNvSpPr txBox="1"/>
          <p:nvPr/>
        </p:nvSpPr>
        <p:spPr>
          <a:xfrm>
            <a:off x="914400" y="1600199"/>
            <a:ext cx="7315200" cy="4647426"/>
          </a:xfrm>
          <a:prstGeom prst="rect">
            <a:avLst/>
          </a:prstGeom>
          <a:noFill/>
        </p:spPr>
        <p:txBody>
          <a:bodyPr wrap="square" rtlCol="0">
            <a:spAutoFit/>
          </a:bodyPr>
          <a:lstStyle/>
          <a:p>
            <a:r>
              <a:rPr lang="en-US" b="1" dirty="0" smtClean="0">
                <a:latin typeface="AWPCHelvetica" panose="00000400000000000000" pitchFamily="2" charset="0"/>
              </a:rPr>
              <a:t>Fonts You Will Need</a:t>
            </a:r>
          </a:p>
          <a:p>
            <a:r>
              <a:rPr lang="en-US" dirty="0" smtClean="0">
                <a:latin typeface="AWPCHelvetica" panose="00000400000000000000" pitchFamily="2" charset="0"/>
              </a:rPr>
              <a:t>Once </a:t>
            </a:r>
            <a:r>
              <a:rPr lang="en-US" dirty="0">
                <a:latin typeface="AWPCHelvetica" panose="00000400000000000000" pitchFamily="2" charset="0"/>
              </a:rPr>
              <a:t>you have a theme and </a:t>
            </a:r>
            <a:r>
              <a:rPr lang="en-US" dirty="0" smtClean="0">
                <a:latin typeface="AWPCHelvetica" panose="00000400000000000000" pitchFamily="2" charset="0"/>
              </a:rPr>
              <a:t>cover</a:t>
            </a:r>
            <a:r>
              <a:rPr lang="en-US" dirty="0">
                <a:latin typeface="AWPCHelvetica" panose="00000400000000000000" pitchFamily="2" charset="0"/>
              </a:rPr>
              <a:t>, </a:t>
            </a:r>
            <a:r>
              <a:rPr lang="en-US" dirty="0" smtClean="0">
                <a:latin typeface="AWPCHelvetica" panose="00000400000000000000" pitchFamily="2" charset="0"/>
              </a:rPr>
              <a:t>choose fonts </a:t>
            </a:r>
            <a:r>
              <a:rPr lang="en-US" dirty="0">
                <a:latin typeface="AWPCHelvetica" panose="00000400000000000000" pitchFamily="2" charset="0"/>
              </a:rPr>
              <a:t>for the entire book. </a:t>
            </a:r>
            <a:endParaRPr lang="en-US" dirty="0" smtClean="0">
              <a:latin typeface="AWPCHelvetica" panose="00000400000000000000" pitchFamily="2" charset="0"/>
            </a:endParaRPr>
          </a:p>
          <a:p>
            <a:endParaRPr lang="en-US" sz="800" dirty="0">
              <a:latin typeface="AWPCHelvetica" panose="00000400000000000000" pitchFamily="2" charset="0"/>
            </a:endParaRPr>
          </a:p>
          <a:p>
            <a:pPr marL="342900" indent="-342900">
              <a:buFont typeface="+mj-lt"/>
              <a:buAutoNum type="arabicPeriod"/>
            </a:pPr>
            <a:r>
              <a:rPr lang="en-US" dirty="0" smtClean="0">
                <a:latin typeface="AWPCHelvetica" panose="00000400000000000000" pitchFamily="2" charset="0"/>
              </a:rPr>
              <a:t>Choose </a:t>
            </a:r>
            <a:r>
              <a:rPr lang="en-US" dirty="0">
                <a:latin typeface="AWPCHelvetica" panose="00000400000000000000" pitchFamily="2" charset="0"/>
              </a:rPr>
              <a:t>a </a:t>
            </a:r>
            <a:r>
              <a:rPr lang="en-US" b="1" dirty="0">
                <a:latin typeface="AWPCHelvetica" panose="00000400000000000000" pitchFamily="2" charset="0"/>
              </a:rPr>
              <a:t>decorative font</a:t>
            </a:r>
            <a:r>
              <a:rPr lang="en-US" dirty="0">
                <a:latin typeface="AWPCHelvetica" panose="00000400000000000000" pitchFamily="2" charset="0"/>
              </a:rPr>
              <a:t> to depict your </a:t>
            </a:r>
            <a:r>
              <a:rPr lang="en-US" b="1" dirty="0">
                <a:latin typeface="AWPCHelvetica" panose="00000400000000000000" pitchFamily="2" charset="0"/>
              </a:rPr>
              <a:t>theme</a:t>
            </a:r>
            <a:r>
              <a:rPr lang="en-US" dirty="0">
                <a:latin typeface="AWPCHelvetica" panose="00000400000000000000" pitchFamily="2" charset="0"/>
              </a:rPr>
              <a:t>. </a:t>
            </a:r>
          </a:p>
          <a:p>
            <a:pPr lvl="1"/>
            <a:r>
              <a:rPr lang="en-US" dirty="0">
                <a:latin typeface="AWPCHelvetica" panose="00000400000000000000" pitchFamily="2" charset="0"/>
              </a:rPr>
              <a:t>a. Use this decorative font to enhance, not to tell the story </a:t>
            </a:r>
          </a:p>
          <a:p>
            <a:pPr lvl="1"/>
            <a:r>
              <a:rPr lang="en-US" dirty="0">
                <a:latin typeface="AWPCHelvetica" panose="00000400000000000000" pitchFamily="2" charset="0"/>
              </a:rPr>
              <a:t>b. Use this font as a graphic treatment </a:t>
            </a:r>
            <a:endParaRPr lang="en-US" dirty="0" smtClean="0">
              <a:latin typeface="AWPCHelvetica" panose="00000400000000000000" pitchFamily="2" charset="0"/>
            </a:endParaRPr>
          </a:p>
          <a:p>
            <a:pPr lvl="1"/>
            <a:endParaRPr lang="en-US" dirty="0">
              <a:latin typeface="AWPCHelvetica" panose="00000400000000000000" pitchFamily="2" charset="0"/>
            </a:endParaRPr>
          </a:p>
          <a:p>
            <a:pPr marL="342900" indent="-342900">
              <a:buFont typeface="+mj-lt"/>
              <a:buAutoNum type="arabicPeriod"/>
            </a:pPr>
            <a:r>
              <a:rPr lang="en-US" dirty="0" smtClean="0">
                <a:latin typeface="AWPCHelvetica" panose="00000400000000000000" pitchFamily="2" charset="0"/>
              </a:rPr>
              <a:t>Choose </a:t>
            </a:r>
            <a:r>
              <a:rPr lang="en-US" dirty="0">
                <a:latin typeface="AWPCHelvetica" panose="00000400000000000000" pitchFamily="2" charset="0"/>
              </a:rPr>
              <a:t>a </a:t>
            </a:r>
            <a:r>
              <a:rPr lang="en-US" b="1" dirty="0">
                <a:latin typeface="AWPCHelvetica" panose="00000400000000000000" pitchFamily="2" charset="0"/>
              </a:rPr>
              <a:t>contrasting font </a:t>
            </a:r>
            <a:r>
              <a:rPr lang="en-US" dirty="0">
                <a:latin typeface="AWPCHelvetica" panose="00000400000000000000" pitchFamily="2" charset="0"/>
              </a:rPr>
              <a:t>in either a serif or sans serif as your </a:t>
            </a:r>
            <a:r>
              <a:rPr lang="en-US" b="1" dirty="0">
                <a:latin typeface="AWPCHelvetica" panose="00000400000000000000" pitchFamily="2" charset="0"/>
              </a:rPr>
              <a:t>headline style</a:t>
            </a:r>
            <a:r>
              <a:rPr lang="en-US" dirty="0">
                <a:latin typeface="AWPCHelvetica" panose="00000400000000000000" pitchFamily="2" charset="0"/>
              </a:rPr>
              <a:t> font </a:t>
            </a:r>
          </a:p>
          <a:p>
            <a:pPr lvl="1"/>
            <a:r>
              <a:rPr lang="en-US" dirty="0">
                <a:latin typeface="AWPCHelvetica" panose="00000400000000000000" pitchFamily="2" charset="0"/>
              </a:rPr>
              <a:t>a. All headline styles should be written in this font </a:t>
            </a:r>
          </a:p>
          <a:p>
            <a:pPr lvl="1"/>
            <a:r>
              <a:rPr lang="en-US" dirty="0">
                <a:latin typeface="AWPCHelvetica" panose="00000400000000000000" pitchFamily="2" charset="0"/>
              </a:rPr>
              <a:t>b. </a:t>
            </a:r>
            <a:r>
              <a:rPr lang="en-US" dirty="0" smtClean="0">
                <a:latin typeface="AWPCHelvetica" panose="00000400000000000000" pitchFamily="2" charset="0"/>
              </a:rPr>
              <a:t>Headlines traditionally have sans </a:t>
            </a:r>
            <a:r>
              <a:rPr lang="en-US" dirty="0">
                <a:latin typeface="AWPCHelvetica" panose="00000400000000000000" pitchFamily="2" charset="0"/>
              </a:rPr>
              <a:t>serif </a:t>
            </a:r>
            <a:r>
              <a:rPr lang="en-US" dirty="0" smtClean="0">
                <a:latin typeface="AWPCHelvetica" panose="00000400000000000000" pitchFamily="2" charset="0"/>
              </a:rPr>
              <a:t>fonts (Myriad</a:t>
            </a:r>
            <a:r>
              <a:rPr lang="en-US" dirty="0">
                <a:latin typeface="AWPCHelvetica" panose="00000400000000000000" pitchFamily="2" charset="0"/>
              </a:rPr>
              <a:t>, </a:t>
            </a:r>
            <a:r>
              <a:rPr lang="en-US" dirty="0" smtClean="0">
                <a:latin typeface="AWPCHelvetica" panose="00000400000000000000" pitchFamily="2" charset="0"/>
              </a:rPr>
              <a:t>Helvetica)</a:t>
            </a:r>
          </a:p>
          <a:p>
            <a:pPr lvl="1"/>
            <a:endParaRPr lang="en-US" dirty="0">
              <a:latin typeface="AWPCHelvetica" panose="00000400000000000000" pitchFamily="2" charset="0"/>
            </a:endParaRPr>
          </a:p>
          <a:p>
            <a:pPr marL="342900" indent="-342900">
              <a:buFont typeface="+mj-lt"/>
              <a:buAutoNum type="arabicPeriod"/>
            </a:pPr>
            <a:r>
              <a:rPr lang="en-US" dirty="0" smtClean="0">
                <a:latin typeface="AWPCHelvetica" panose="00000400000000000000" pitchFamily="2" charset="0"/>
              </a:rPr>
              <a:t>And </a:t>
            </a:r>
            <a:r>
              <a:rPr lang="en-US" dirty="0">
                <a:latin typeface="AWPCHelvetica" panose="00000400000000000000" pitchFamily="2" charset="0"/>
              </a:rPr>
              <a:t>finally, a </a:t>
            </a:r>
            <a:r>
              <a:rPr lang="en-US" b="1" dirty="0">
                <a:latin typeface="AWPCHelvetica" panose="00000400000000000000" pitchFamily="2" charset="0"/>
              </a:rPr>
              <a:t>body copy, caption, names</a:t>
            </a:r>
            <a:r>
              <a:rPr lang="en-US" dirty="0">
                <a:latin typeface="AWPCHelvetica" panose="00000400000000000000" pitchFamily="2" charset="0"/>
              </a:rPr>
              <a:t> font </a:t>
            </a:r>
          </a:p>
          <a:p>
            <a:pPr lvl="1"/>
            <a:r>
              <a:rPr lang="en-US" dirty="0">
                <a:latin typeface="AWPCHelvetica" panose="00000400000000000000" pitchFamily="2" charset="0"/>
              </a:rPr>
              <a:t>a. Use this font throughout your book </a:t>
            </a:r>
          </a:p>
          <a:p>
            <a:pPr lvl="1"/>
            <a:r>
              <a:rPr lang="en-US" dirty="0">
                <a:latin typeface="AWPCHelvetica" panose="00000400000000000000" pitchFamily="2" charset="0"/>
              </a:rPr>
              <a:t>b. Decide on a size 8-12 points </a:t>
            </a:r>
            <a:endParaRPr lang="en-US" dirty="0" smtClean="0">
              <a:latin typeface="AWPCHelvetica" panose="00000400000000000000" pitchFamily="2" charset="0"/>
            </a:endParaRPr>
          </a:p>
          <a:p>
            <a:pPr lvl="1"/>
            <a:r>
              <a:rPr lang="en-US" dirty="0" smtClean="0">
                <a:latin typeface="AWPCHelvetica" panose="00000400000000000000" pitchFamily="2" charset="0"/>
              </a:rPr>
              <a:t>c. Pick a </a:t>
            </a:r>
            <a:r>
              <a:rPr lang="en-US" dirty="0">
                <a:latin typeface="AWPCHelvetica" panose="00000400000000000000" pitchFamily="2" charset="0"/>
              </a:rPr>
              <a:t>folio font for page number, section </a:t>
            </a:r>
            <a:r>
              <a:rPr lang="en-US" dirty="0" smtClean="0">
                <a:latin typeface="AWPCHelvetica" panose="00000400000000000000" pitchFamily="2" charset="0"/>
              </a:rPr>
              <a:t>name, page </a:t>
            </a:r>
            <a:r>
              <a:rPr lang="en-US" dirty="0">
                <a:latin typeface="AWPCHelvetica" panose="00000400000000000000" pitchFamily="2" charset="0"/>
              </a:rPr>
              <a:t>content</a:t>
            </a:r>
          </a:p>
          <a:p>
            <a:endParaRPr lang="en-US" dirty="0"/>
          </a:p>
        </p:txBody>
      </p:sp>
    </p:spTree>
    <p:extLst>
      <p:ext uri="{BB962C8B-B14F-4D97-AF65-F5344CB8AC3E}">
        <p14:creationId xmlns:p14="http://schemas.microsoft.com/office/powerpoint/2010/main" val="5656186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31706" y="0"/>
            <a:ext cx="5483494" cy="1219200"/>
          </a:xfrm>
        </p:spPr>
        <p:txBody>
          <a:bodyPr>
            <a:normAutofit/>
          </a:bodyPr>
          <a:lstStyle/>
          <a:p>
            <a:r>
              <a:rPr lang="en-US" sz="2700" b="1" dirty="0" smtClean="0">
                <a:solidFill>
                  <a:schemeClr val="bg1"/>
                </a:solidFill>
                <a:latin typeface="AWPCHelvetica" panose="00000400000000000000" pitchFamily="2" charset="0"/>
                <a:ea typeface="+mn-ea"/>
                <a:cs typeface="+mn-cs"/>
              </a:rPr>
              <a:t>Lesson 4 Activity</a:t>
            </a:r>
            <a:r>
              <a:rPr lang="en-US" sz="2700" b="1" dirty="0">
                <a:solidFill>
                  <a:schemeClr val="bg1"/>
                </a:solidFill>
                <a:latin typeface="AWPCHelvetica" panose="00000400000000000000" pitchFamily="2" charset="0"/>
                <a:ea typeface="+mn-ea"/>
                <a:cs typeface="+mn-cs"/>
              </a:rPr>
              <a:t>: </a:t>
            </a:r>
            <a:r>
              <a:rPr lang="en-US" sz="2700" b="1" dirty="0" smtClean="0">
                <a:solidFill>
                  <a:schemeClr val="bg1"/>
                </a:solidFill>
                <a:latin typeface="AWPCHelvetica" panose="00000400000000000000" pitchFamily="2" charset="0"/>
                <a:ea typeface="+mn-ea"/>
                <a:cs typeface="+mn-cs"/>
              </a:rPr>
              <a:t/>
            </a:r>
            <a:br>
              <a:rPr lang="en-US" sz="2700" b="1" dirty="0" smtClean="0">
                <a:solidFill>
                  <a:schemeClr val="bg1"/>
                </a:solidFill>
                <a:latin typeface="AWPCHelvetica" panose="00000400000000000000" pitchFamily="2" charset="0"/>
                <a:ea typeface="+mn-ea"/>
                <a:cs typeface="+mn-cs"/>
              </a:rPr>
            </a:br>
            <a:r>
              <a:rPr lang="en-US" sz="2700" b="1" dirty="0" smtClean="0">
                <a:solidFill>
                  <a:schemeClr val="bg1"/>
                </a:solidFill>
                <a:latin typeface="AWPCHelvetica" panose="00000400000000000000" pitchFamily="2" charset="0"/>
                <a:ea typeface="+mn-ea"/>
                <a:cs typeface="+mn-cs"/>
              </a:rPr>
              <a:t>Font </a:t>
            </a:r>
            <a:r>
              <a:rPr lang="en-US" sz="2700" b="1" dirty="0">
                <a:solidFill>
                  <a:schemeClr val="bg1"/>
                </a:solidFill>
                <a:latin typeface="AWPCHelvetica" panose="00000400000000000000" pitchFamily="2" charset="0"/>
                <a:ea typeface="+mn-ea"/>
                <a:cs typeface="+mn-cs"/>
              </a:rPr>
              <a:t>Identification</a:t>
            </a:r>
          </a:p>
        </p:txBody>
      </p:sp>
      <p:sp>
        <p:nvSpPr>
          <p:cNvPr id="2" name="TextBox 1"/>
          <p:cNvSpPr txBox="1"/>
          <p:nvPr/>
        </p:nvSpPr>
        <p:spPr>
          <a:xfrm>
            <a:off x="914400" y="1600200"/>
            <a:ext cx="7276479" cy="2585323"/>
          </a:xfrm>
          <a:prstGeom prst="rect">
            <a:avLst/>
          </a:prstGeom>
          <a:noFill/>
        </p:spPr>
        <p:txBody>
          <a:bodyPr wrap="none" rtlCol="0">
            <a:spAutoFit/>
          </a:bodyPr>
          <a:lstStyle/>
          <a:p>
            <a:r>
              <a:rPr lang="en-US" dirty="0">
                <a:latin typeface="AWPCHelvetica" panose="00000400000000000000" pitchFamily="2" charset="0"/>
              </a:rPr>
              <a:t>Find examples of various type styles. Using the list below, cut out the </a:t>
            </a:r>
          </a:p>
          <a:p>
            <a:r>
              <a:rPr lang="en-US" dirty="0">
                <a:latin typeface="AWPCHelvetica" panose="00000400000000000000" pitchFamily="2" charset="0"/>
              </a:rPr>
              <a:t>example and match it </a:t>
            </a:r>
            <a:r>
              <a:rPr lang="en-US" dirty="0" smtClean="0">
                <a:latin typeface="AWPCHelvetica" panose="00000400000000000000" pitchFamily="2" charset="0"/>
              </a:rPr>
              <a:t>with its </a:t>
            </a:r>
            <a:r>
              <a:rPr lang="en-US" dirty="0">
                <a:latin typeface="AWPCHelvetica" panose="00000400000000000000" pitchFamily="2" charset="0"/>
              </a:rPr>
              <a:t>name. </a:t>
            </a:r>
          </a:p>
          <a:p>
            <a:endParaRPr lang="en-US" dirty="0">
              <a:latin typeface="AWPCHelvetica" panose="00000400000000000000" pitchFamily="2" charset="0"/>
            </a:endParaRPr>
          </a:p>
          <a:p>
            <a:r>
              <a:rPr lang="en-US" b="1" dirty="0">
                <a:latin typeface="AWPCHelvetica" panose="00000400000000000000" pitchFamily="2" charset="0"/>
              </a:rPr>
              <a:t>Materials needed: </a:t>
            </a:r>
          </a:p>
          <a:p>
            <a:pPr marL="285750" indent="-285750">
              <a:buFont typeface="Arial" panose="020B0604020202020204" pitchFamily="34" charset="0"/>
              <a:buChar char="•"/>
            </a:pPr>
            <a:r>
              <a:rPr lang="en-US" dirty="0">
                <a:latin typeface="AWPCHelvetica" panose="00000400000000000000" pitchFamily="2" charset="0"/>
              </a:rPr>
              <a:t>Several old magazines, newspapers, college brochures, </a:t>
            </a:r>
          </a:p>
          <a:p>
            <a:r>
              <a:rPr lang="en-US" dirty="0">
                <a:latin typeface="AWPCHelvetica" panose="00000400000000000000" pitchFamily="2" charset="0"/>
              </a:rPr>
              <a:t>      posters (any printed material) </a:t>
            </a:r>
          </a:p>
          <a:p>
            <a:pPr marL="285750" indent="-285750">
              <a:buFont typeface="Arial" panose="020B0604020202020204" pitchFamily="34" charset="0"/>
              <a:buChar char="•"/>
            </a:pPr>
            <a:r>
              <a:rPr lang="en-US" dirty="0">
                <a:latin typeface="AWPCHelvetica" panose="00000400000000000000" pitchFamily="2" charset="0"/>
              </a:rPr>
              <a:t>Glue </a:t>
            </a:r>
          </a:p>
          <a:p>
            <a:pPr marL="285750" indent="-285750">
              <a:buFont typeface="Arial" panose="020B0604020202020204" pitchFamily="34" charset="0"/>
              <a:buChar char="•"/>
            </a:pPr>
            <a:r>
              <a:rPr lang="en-US" dirty="0">
                <a:latin typeface="AWPCHelvetica" panose="00000400000000000000" pitchFamily="2" charset="0"/>
              </a:rPr>
              <a:t>Type vocabulary list (from previous slides) </a:t>
            </a:r>
          </a:p>
          <a:p>
            <a:endParaRPr lang="en-US" dirty="0"/>
          </a:p>
        </p:txBody>
      </p:sp>
      <p:sp>
        <p:nvSpPr>
          <p:cNvPr id="3" name="TextBox 2"/>
          <p:cNvSpPr txBox="1"/>
          <p:nvPr/>
        </p:nvSpPr>
        <p:spPr>
          <a:xfrm>
            <a:off x="914398" y="4037820"/>
            <a:ext cx="7276479" cy="2308324"/>
          </a:xfrm>
          <a:prstGeom prst="rect">
            <a:avLst/>
          </a:prstGeom>
          <a:noFill/>
        </p:spPr>
        <p:txBody>
          <a:bodyPr wrap="square" numCol="2" rtlCol="0">
            <a:spAutoFit/>
          </a:bodyPr>
          <a:lstStyle/>
          <a:p>
            <a:r>
              <a:rPr lang="en-US" b="1" dirty="0">
                <a:latin typeface="AWPCHelvetica" panose="00000400000000000000" pitchFamily="2" charset="0"/>
              </a:rPr>
              <a:t>Ascender/Descender </a:t>
            </a:r>
          </a:p>
          <a:p>
            <a:r>
              <a:rPr lang="en-US" b="1" dirty="0">
                <a:latin typeface="AWPCHelvetica" panose="00000400000000000000" pitchFamily="2" charset="0"/>
              </a:rPr>
              <a:t>Bold </a:t>
            </a:r>
          </a:p>
          <a:p>
            <a:r>
              <a:rPr lang="en-US" b="1" dirty="0">
                <a:latin typeface="AWPCHelvetica" panose="00000400000000000000" pitchFamily="2" charset="0"/>
              </a:rPr>
              <a:t>Centered type </a:t>
            </a:r>
          </a:p>
          <a:p>
            <a:r>
              <a:rPr lang="en-US" b="1" dirty="0">
                <a:latin typeface="AWPCHelvetica" panose="00000400000000000000" pitchFamily="2" charset="0"/>
              </a:rPr>
              <a:t>Condensed </a:t>
            </a:r>
          </a:p>
          <a:p>
            <a:r>
              <a:rPr lang="en-US" b="1" dirty="0">
                <a:latin typeface="AWPCHelvetica" panose="00000400000000000000" pitchFamily="2" charset="0"/>
              </a:rPr>
              <a:t>Drop initial </a:t>
            </a:r>
          </a:p>
          <a:p>
            <a:r>
              <a:rPr lang="en-US" b="1" dirty="0">
                <a:latin typeface="AWPCHelvetica" panose="00000400000000000000" pitchFamily="2" charset="0"/>
              </a:rPr>
              <a:t>Extended </a:t>
            </a:r>
          </a:p>
          <a:p>
            <a:r>
              <a:rPr lang="en-US" b="1" dirty="0">
                <a:latin typeface="AWPCHelvetica" panose="00000400000000000000" pitchFamily="2" charset="0"/>
              </a:rPr>
              <a:t>Italics </a:t>
            </a:r>
          </a:p>
          <a:p>
            <a:r>
              <a:rPr lang="en-US" b="1" dirty="0">
                <a:latin typeface="AWPCHelvetica" panose="00000400000000000000" pitchFamily="2" charset="0"/>
              </a:rPr>
              <a:t>Justified type </a:t>
            </a:r>
          </a:p>
          <a:p>
            <a:r>
              <a:rPr lang="en-US" b="1" dirty="0">
                <a:latin typeface="AWPCHelvetica" panose="00000400000000000000" pitchFamily="2" charset="0"/>
              </a:rPr>
              <a:t>Kerning </a:t>
            </a:r>
          </a:p>
          <a:p>
            <a:r>
              <a:rPr lang="en-US" b="1" dirty="0">
                <a:latin typeface="AWPCHelvetica" panose="00000400000000000000" pitchFamily="2" charset="0"/>
              </a:rPr>
              <a:t>Leading </a:t>
            </a:r>
          </a:p>
          <a:p>
            <a:r>
              <a:rPr lang="en-US" b="1" dirty="0">
                <a:latin typeface="AWPCHelvetica" panose="00000400000000000000" pitchFamily="2" charset="0"/>
              </a:rPr>
              <a:t>Sans Serif </a:t>
            </a:r>
          </a:p>
          <a:p>
            <a:r>
              <a:rPr lang="en-US" b="1" dirty="0">
                <a:latin typeface="AWPCHelvetica" panose="00000400000000000000" pitchFamily="2" charset="0"/>
              </a:rPr>
              <a:t>Serif </a:t>
            </a:r>
          </a:p>
          <a:p>
            <a:r>
              <a:rPr lang="en-US" b="1" dirty="0">
                <a:latin typeface="AWPCHelvetica" panose="00000400000000000000" pitchFamily="2" charset="0"/>
              </a:rPr>
              <a:t>Text wrap </a:t>
            </a:r>
          </a:p>
          <a:p>
            <a:r>
              <a:rPr lang="en-US" b="1" dirty="0">
                <a:latin typeface="AWPCHelvetica" panose="00000400000000000000" pitchFamily="2" charset="0"/>
              </a:rPr>
              <a:t>Ultra-Light </a:t>
            </a:r>
          </a:p>
          <a:p>
            <a:endParaRPr lang="en-US" b="1" dirty="0">
              <a:latin typeface="AWPCHelvetica" panose="00000400000000000000" pitchFamily="2" charset="0"/>
            </a:endParaRPr>
          </a:p>
        </p:txBody>
      </p:sp>
    </p:spTree>
    <p:extLst>
      <p:ext uri="{BB962C8B-B14F-4D97-AF65-F5344CB8AC3E}">
        <p14:creationId xmlns:p14="http://schemas.microsoft.com/office/powerpoint/2010/main" val="33915423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03632" y="0"/>
            <a:ext cx="5511568" cy="1219200"/>
          </a:xfrm>
        </p:spPr>
        <p:txBody>
          <a:bodyPr>
            <a:normAutofit/>
          </a:bodyPr>
          <a:lstStyle/>
          <a:p>
            <a:r>
              <a:rPr lang="en-US" sz="2700" b="1" dirty="0">
                <a:solidFill>
                  <a:schemeClr val="bg1"/>
                </a:solidFill>
                <a:latin typeface="AWPCHelvetica" panose="00000400000000000000" pitchFamily="2" charset="0"/>
                <a:ea typeface="+mn-ea"/>
                <a:cs typeface="+mn-cs"/>
              </a:rPr>
              <a:t>Lesson 5: Selecting Fonts </a:t>
            </a:r>
          </a:p>
        </p:txBody>
      </p:sp>
      <p:sp>
        <p:nvSpPr>
          <p:cNvPr id="2" name="TextBox 1"/>
          <p:cNvSpPr txBox="1"/>
          <p:nvPr/>
        </p:nvSpPr>
        <p:spPr>
          <a:xfrm>
            <a:off x="914400" y="1600200"/>
            <a:ext cx="7315200" cy="2308324"/>
          </a:xfrm>
          <a:prstGeom prst="rect">
            <a:avLst/>
          </a:prstGeom>
          <a:noFill/>
        </p:spPr>
        <p:txBody>
          <a:bodyPr wrap="square" rtlCol="0">
            <a:spAutoFit/>
          </a:bodyPr>
          <a:lstStyle/>
          <a:p>
            <a:r>
              <a:rPr lang="en-US" b="1" dirty="0">
                <a:latin typeface="AWPCHelvetica" panose="00000400000000000000" pitchFamily="2" charset="0"/>
              </a:rPr>
              <a:t>Objectives — In this lesson, you will learn: </a:t>
            </a:r>
            <a:endParaRPr lang="en-US" dirty="0">
              <a:latin typeface="AWPCHelvetica" panose="00000400000000000000" pitchFamily="2" charset="0"/>
            </a:endParaRPr>
          </a:p>
          <a:p>
            <a:endParaRPr lang="en-US" dirty="0">
              <a:latin typeface="AWPCHelvetica" panose="00000400000000000000" pitchFamily="2" charset="0"/>
            </a:endParaRPr>
          </a:p>
          <a:p>
            <a:pPr marL="285750" indent="-285750">
              <a:buFont typeface="Arial" panose="020B0604020202020204" pitchFamily="34" charset="0"/>
              <a:buChar char="•"/>
            </a:pPr>
            <a:r>
              <a:rPr lang="en-US" dirty="0">
                <a:latin typeface="AWPCHelvetica" panose="00000400000000000000" pitchFamily="2" charset="0"/>
              </a:rPr>
              <a:t>How to </a:t>
            </a:r>
            <a:r>
              <a:rPr lang="en-US" dirty="0" smtClean="0">
                <a:latin typeface="AWPCHelvetica" panose="00000400000000000000" pitchFamily="2" charset="0"/>
              </a:rPr>
              <a:t>choose a font family that will help convey the appropriate message in the yearbook </a:t>
            </a:r>
            <a:endParaRPr lang="en-US" dirty="0">
              <a:latin typeface="AWPCHelvetica" panose="00000400000000000000" pitchFamily="2" charset="0"/>
            </a:endParaRPr>
          </a:p>
          <a:p>
            <a:endParaRPr lang="en-US" dirty="0">
              <a:latin typeface="AWPCHelvetica" panose="00000400000000000000" pitchFamily="2" charset="0"/>
            </a:endParaRPr>
          </a:p>
          <a:p>
            <a:pPr marL="285750" indent="-285750">
              <a:buFont typeface="Arial" panose="020B0604020202020204" pitchFamily="34" charset="0"/>
              <a:buChar char="•"/>
            </a:pPr>
            <a:r>
              <a:rPr lang="en-US" dirty="0" smtClean="0">
                <a:latin typeface="AWPCHelvetica" panose="00000400000000000000" pitchFamily="2" charset="0"/>
              </a:rPr>
              <a:t>How to determine the proper font size and placement for your design </a:t>
            </a:r>
            <a:endParaRPr lang="en-US" dirty="0">
              <a:latin typeface="AWPCHelvetica" panose="00000400000000000000" pitchFamily="2" charset="0"/>
            </a:endParaRPr>
          </a:p>
          <a:p>
            <a:endParaRPr lang="en-US" dirty="0"/>
          </a:p>
        </p:txBody>
      </p:sp>
    </p:spTree>
    <p:extLst>
      <p:ext uri="{BB962C8B-B14F-4D97-AF65-F5344CB8AC3E}">
        <p14:creationId xmlns:p14="http://schemas.microsoft.com/office/powerpoint/2010/main" val="3500198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p:txBody>
          <a:bodyPr/>
          <a:lstStyle/>
          <a:p>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015567"/>
          </a:xfrm>
          <a:prstGeom prst="rect">
            <a:avLst/>
          </a:prstGeom>
        </p:spPr>
      </p:pic>
      <p:sp>
        <p:nvSpPr>
          <p:cNvPr id="11" name="Rectangular Callout 10"/>
          <p:cNvSpPr/>
          <p:nvPr/>
        </p:nvSpPr>
        <p:spPr>
          <a:xfrm>
            <a:off x="4191000" y="5699995"/>
            <a:ext cx="4343400" cy="631144"/>
          </a:xfrm>
          <a:prstGeom prst="wedgeRectCallout">
            <a:avLst>
              <a:gd name="adj1" fmla="val 50565"/>
              <a:gd name="adj2" fmla="val -8813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latin typeface="AWPCHelvetica" panose="00000400000000000000" pitchFamily="2" charset="0"/>
              </a:rPr>
              <a:t>Bleed: </a:t>
            </a:r>
            <a:r>
              <a:rPr lang="en-US" dirty="0">
                <a:latin typeface="AWPCHelvetica" panose="00000400000000000000" pitchFamily="2" charset="0"/>
              </a:rPr>
              <a:t>Photos, artwork or graphics that extend off of the trim area of a </a:t>
            </a:r>
            <a:r>
              <a:rPr lang="en-US" dirty="0" smtClean="0">
                <a:latin typeface="AWPCHelvetica" panose="00000400000000000000" pitchFamily="2" charset="0"/>
              </a:rPr>
              <a:t>spread</a:t>
            </a:r>
            <a:endParaRPr lang="en-US" b="1" dirty="0">
              <a:latin typeface="AWPCHelvetica" panose="00000400000000000000" pitchFamily="2" charset="0"/>
            </a:endParaRPr>
          </a:p>
        </p:txBody>
      </p:sp>
      <p:sp>
        <p:nvSpPr>
          <p:cNvPr id="13" name="Rectangular Callout 12"/>
          <p:cNvSpPr/>
          <p:nvPr/>
        </p:nvSpPr>
        <p:spPr>
          <a:xfrm>
            <a:off x="152400" y="0"/>
            <a:ext cx="5791200" cy="909352"/>
          </a:xfrm>
          <a:prstGeom prst="wedgeRectCallout">
            <a:avLst>
              <a:gd name="adj1" fmla="val 50357"/>
              <a:gd name="adj2" fmla="val 6931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a:latin typeface="AWPCHelvetica" panose="00000400000000000000" pitchFamily="2" charset="0"/>
              </a:rPr>
              <a:t>Caption</a:t>
            </a:r>
            <a:r>
              <a:rPr lang="en-US" dirty="0">
                <a:latin typeface="AWPCHelvetica" panose="00000400000000000000" pitchFamily="2" charset="0"/>
              </a:rPr>
              <a:t>: The copy that explains the Who, What, When, Where, Why and How of action in a photo; plan space for every photo to have a caption </a:t>
            </a:r>
          </a:p>
        </p:txBody>
      </p:sp>
      <p:sp>
        <p:nvSpPr>
          <p:cNvPr id="14" name="Rectangular Callout 13"/>
          <p:cNvSpPr/>
          <p:nvPr/>
        </p:nvSpPr>
        <p:spPr>
          <a:xfrm>
            <a:off x="2667000" y="5245319"/>
            <a:ext cx="5562600" cy="909352"/>
          </a:xfrm>
          <a:prstGeom prst="wedgeRectCallout">
            <a:avLst>
              <a:gd name="adj1" fmla="val -48273"/>
              <a:gd name="adj2" fmla="val -10004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a:latin typeface="AWPCHelvetica" panose="00000400000000000000" pitchFamily="2" charset="0"/>
              </a:rPr>
              <a:t>Copy:</a:t>
            </a:r>
            <a:r>
              <a:rPr lang="en-US" dirty="0">
                <a:latin typeface="AWPCHelvetica" panose="00000400000000000000" pitchFamily="2" charset="0"/>
              </a:rPr>
              <a:t> Refers to all text on a spread; copy includes captions, stories, headlines. All spreads need copy to help tell the story of the year </a:t>
            </a:r>
          </a:p>
        </p:txBody>
      </p:sp>
      <p:sp>
        <p:nvSpPr>
          <p:cNvPr id="15" name="Rectangular Callout 14"/>
          <p:cNvSpPr/>
          <p:nvPr/>
        </p:nvSpPr>
        <p:spPr>
          <a:xfrm>
            <a:off x="2438400" y="454676"/>
            <a:ext cx="4419600" cy="685800"/>
          </a:xfrm>
          <a:prstGeom prst="wedgeRectCallout">
            <a:avLst>
              <a:gd name="adj1" fmla="val 57625"/>
              <a:gd name="adj2" fmla="val 7714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a:latin typeface="AWPCHelvetica" panose="00000400000000000000" pitchFamily="2" charset="0"/>
              </a:rPr>
              <a:t>Cut-out background (COB): </a:t>
            </a:r>
            <a:r>
              <a:rPr lang="en-US" dirty="0">
                <a:latin typeface="AWPCHelvetica" panose="00000400000000000000" pitchFamily="2" charset="0"/>
              </a:rPr>
              <a:t>A photo where the background is removed </a:t>
            </a:r>
          </a:p>
        </p:txBody>
      </p:sp>
      <p:sp>
        <p:nvSpPr>
          <p:cNvPr id="17" name="Rectangular Callout 16"/>
          <p:cNvSpPr/>
          <p:nvPr/>
        </p:nvSpPr>
        <p:spPr>
          <a:xfrm>
            <a:off x="83117" y="2549524"/>
            <a:ext cx="4946083" cy="916518"/>
          </a:xfrm>
          <a:prstGeom prst="wedgeRectCallout">
            <a:avLst>
              <a:gd name="adj1" fmla="val -18302"/>
              <a:gd name="adj2" fmla="val -7119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a:latin typeface="AWPCHelvetica" panose="00000400000000000000" pitchFamily="2" charset="0"/>
              </a:rPr>
              <a:t>Dominant element: </a:t>
            </a:r>
            <a:r>
              <a:rPr lang="en-US" dirty="0">
                <a:latin typeface="AWPCHelvetica" panose="00000400000000000000" pitchFamily="2" charset="0"/>
              </a:rPr>
              <a:t>The largest eye-catching photo or collection of photos or elements on a spread </a:t>
            </a:r>
          </a:p>
        </p:txBody>
      </p:sp>
      <p:sp>
        <p:nvSpPr>
          <p:cNvPr id="18" name="Rectangular Callout 17"/>
          <p:cNvSpPr/>
          <p:nvPr/>
        </p:nvSpPr>
        <p:spPr>
          <a:xfrm>
            <a:off x="1831706" y="6193293"/>
            <a:ext cx="6093094" cy="607081"/>
          </a:xfrm>
          <a:prstGeom prst="wedgeRectCallout">
            <a:avLst>
              <a:gd name="adj1" fmla="val -4282"/>
              <a:gd name="adj2" fmla="val -13064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a:latin typeface="AWPCHelvetica" panose="00000400000000000000" pitchFamily="2" charset="0"/>
              </a:rPr>
              <a:t>Double-page spread (DPS): </a:t>
            </a:r>
            <a:r>
              <a:rPr lang="en-US" dirty="0">
                <a:latin typeface="AWPCHelvetica" panose="00000400000000000000" pitchFamily="2" charset="0"/>
              </a:rPr>
              <a:t>Two facing pages; the left page is an even number </a:t>
            </a:r>
          </a:p>
        </p:txBody>
      </p:sp>
      <p:sp>
        <p:nvSpPr>
          <p:cNvPr id="19" name="Rectangular Callout 18"/>
          <p:cNvSpPr/>
          <p:nvPr/>
        </p:nvSpPr>
        <p:spPr>
          <a:xfrm>
            <a:off x="11828" y="5090395"/>
            <a:ext cx="4572000" cy="609600"/>
          </a:xfrm>
          <a:prstGeom prst="wedgeRectCallout">
            <a:avLst>
              <a:gd name="adj1" fmla="val -36723"/>
              <a:gd name="adj2" fmla="val -8698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a:latin typeface="AWPCHelvetica" panose="00000400000000000000" pitchFamily="2" charset="0"/>
              </a:rPr>
              <a:t>External margin</a:t>
            </a:r>
            <a:r>
              <a:rPr lang="en-US" dirty="0">
                <a:latin typeface="AWPCHelvetica" panose="00000400000000000000" pitchFamily="2" charset="0"/>
              </a:rPr>
              <a:t>: A margin of white space that will frame the edges of the spread </a:t>
            </a:r>
          </a:p>
        </p:txBody>
      </p:sp>
      <p:sp>
        <p:nvSpPr>
          <p:cNvPr id="20" name="Rectangular Callout 19"/>
          <p:cNvSpPr/>
          <p:nvPr/>
        </p:nvSpPr>
        <p:spPr>
          <a:xfrm>
            <a:off x="4419600" y="3591426"/>
            <a:ext cx="4724400" cy="838200"/>
          </a:xfrm>
          <a:prstGeom prst="wedgeRectCallout">
            <a:avLst>
              <a:gd name="adj1" fmla="val -59389"/>
              <a:gd name="adj2" fmla="val -2095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a:latin typeface="AWPCHelvetica" panose="00000400000000000000" pitchFamily="2" charset="0"/>
              </a:rPr>
              <a:t>Eyeline</a:t>
            </a:r>
            <a:r>
              <a:rPr lang="en-US" dirty="0">
                <a:latin typeface="AWPCHelvetica" panose="00000400000000000000" pitchFamily="2" charset="0"/>
              </a:rPr>
              <a:t>: A one-pica line that connects the left and right pages; all design elements should sit on or hang from this line </a:t>
            </a:r>
          </a:p>
        </p:txBody>
      </p:sp>
      <p:sp>
        <p:nvSpPr>
          <p:cNvPr id="21" name="Rectangular Callout 20"/>
          <p:cNvSpPr/>
          <p:nvPr/>
        </p:nvSpPr>
        <p:spPr>
          <a:xfrm>
            <a:off x="3455068" y="5395195"/>
            <a:ext cx="4469732" cy="419100"/>
          </a:xfrm>
          <a:prstGeom prst="wedgeRectCallout">
            <a:avLst>
              <a:gd name="adj1" fmla="val 55281"/>
              <a:gd name="adj2" fmla="val -3530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a:latin typeface="AWPCHelvetica" panose="00000400000000000000" pitchFamily="2" charset="0"/>
              </a:rPr>
              <a:t>Folio</a:t>
            </a:r>
            <a:r>
              <a:rPr lang="en-US" dirty="0">
                <a:latin typeface="AWPCHelvetica" panose="00000400000000000000" pitchFamily="2" charset="0"/>
              </a:rPr>
              <a:t>: Page number on a yearbook </a:t>
            </a:r>
            <a:r>
              <a:rPr lang="en-US" dirty="0" smtClean="0">
                <a:latin typeface="AWPCHelvetica" panose="00000400000000000000" pitchFamily="2" charset="0"/>
              </a:rPr>
              <a:t>spread</a:t>
            </a:r>
            <a:endParaRPr lang="en-US" dirty="0">
              <a:latin typeface="AWPCHelvetica" panose="00000400000000000000" pitchFamily="2" charset="0"/>
            </a:endParaRPr>
          </a:p>
        </p:txBody>
      </p:sp>
      <p:sp>
        <p:nvSpPr>
          <p:cNvPr id="22" name="Rectangular Callout 21"/>
          <p:cNvSpPr/>
          <p:nvPr/>
        </p:nvSpPr>
        <p:spPr>
          <a:xfrm>
            <a:off x="1600200" y="5318511"/>
            <a:ext cx="4850733" cy="572468"/>
          </a:xfrm>
          <a:prstGeom prst="wedgeRectCallout">
            <a:avLst>
              <a:gd name="adj1" fmla="val 58754"/>
              <a:gd name="adj2" fmla="val -3320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smtClean="0"/>
              <a:t>Folio tab: </a:t>
            </a:r>
            <a:r>
              <a:rPr lang="en-US" dirty="0" smtClean="0"/>
              <a:t>Words </a:t>
            </a:r>
            <a:r>
              <a:rPr lang="en-US" dirty="0"/>
              <a:t>or </a:t>
            </a:r>
            <a:r>
              <a:rPr lang="en-US" dirty="0" smtClean="0"/>
              <a:t>phrases accompanying the folio </a:t>
            </a:r>
            <a:r>
              <a:rPr lang="en-US" dirty="0"/>
              <a:t>identifying the content are called folio tabs </a:t>
            </a:r>
            <a:endParaRPr lang="en-US" dirty="0">
              <a:latin typeface="AWPCHelvetica" panose="00000400000000000000" pitchFamily="2" charset="0"/>
            </a:endParaRPr>
          </a:p>
        </p:txBody>
      </p:sp>
    </p:spTree>
    <p:extLst>
      <p:ext uri="{BB962C8B-B14F-4D97-AF65-F5344CB8AC3E}">
        <p14:creationId xmlns:p14="http://schemas.microsoft.com/office/powerpoint/2010/main" val="170094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9"/>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9"/>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7" grpId="0" animBg="1"/>
      <p:bldP spid="18" grpId="0" animBg="1"/>
      <p:bldP spid="19" grpId="0" animBg="1"/>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03632" y="0"/>
            <a:ext cx="5511568" cy="1219200"/>
          </a:xfrm>
        </p:spPr>
        <p:txBody>
          <a:bodyPr>
            <a:normAutofit/>
          </a:bodyPr>
          <a:lstStyle/>
          <a:p>
            <a:r>
              <a:rPr lang="en-US" sz="2700" b="1" dirty="0">
                <a:solidFill>
                  <a:schemeClr val="bg1"/>
                </a:solidFill>
                <a:latin typeface="AWPCHelvetica" panose="00000400000000000000" pitchFamily="2" charset="0"/>
                <a:ea typeface="+mn-ea"/>
                <a:cs typeface="+mn-cs"/>
              </a:rPr>
              <a:t>Lesson 5: Selecting Fonts </a:t>
            </a:r>
          </a:p>
        </p:txBody>
      </p:sp>
      <p:sp>
        <p:nvSpPr>
          <p:cNvPr id="2" name="TextBox 1"/>
          <p:cNvSpPr txBox="1"/>
          <p:nvPr/>
        </p:nvSpPr>
        <p:spPr>
          <a:xfrm>
            <a:off x="914400" y="1600200"/>
            <a:ext cx="7315200" cy="3416320"/>
          </a:xfrm>
          <a:prstGeom prst="rect">
            <a:avLst/>
          </a:prstGeom>
          <a:noFill/>
        </p:spPr>
        <p:txBody>
          <a:bodyPr wrap="square" rtlCol="0">
            <a:spAutoFit/>
          </a:bodyPr>
          <a:lstStyle/>
          <a:p>
            <a:r>
              <a:rPr lang="en-US" dirty="0">
                <a:latin typeface="AWPCHelvetica" panose="00000400000000000000" pitchFamily="2" charset="0"/>
              </a:rPr>
              <a:t>When you begin to decide on fonts, you should </a:t>
            </a:r>
            <a:r>
              <a:rPr lang="en-US" b="1" dirty="0">
                <a:latin typeface="AWPCHelvetica" panose="00000400000000000000" pitchFamily="2" charset="0"/>
              </a:rPr>
              <a:t>consider the theme</a:t>
            </a:r>
            <a:r>
              <a:rPr lang="en-US" dirty="0">
                <a:latin typeface="AWPCHelvetica" panose="00000400000000000000" pitchFamily="2" charset="0"/>
              </a:rPr>
              <a:t>. </a:t>
            </a:r>
          </a:p>
          <a:p>
            <a:pPr marL="285750" indent="-285750">
              <a:buFont typeface="Arial" panose="020B0604020202020204" pitchFamily="34" charset="0"/>
              <a:buChar char="•"/>
            </a:pPr>
            <a:r>
              <a:rPr lang="en-US" dirty="0" smtClean="0">
                <a:latin typeface="AWPCHelvetica" panose="00000400000000000000" pitchFamily="2" charset="0"/>
              </a:rPr>
              <a:t>For a </a:t>
            </a:r>
            <a:r>
              <a:rPr lang="en-US" b="1" dirty="0" smtClean="0">
                <a:latin typeface="AWPCHelvetica" panose="00000400000000000000" pitchFamily="2" charset="0"/>
              </a:rPr>
              <a:t>classic theme</a:t>
            </a:r>
            <a:r>
              <a:rPr lang="en-US" dirty="0" smtClean="0">
                <a:latin typeface="AWPCHelvetica" panose="00000400000000000000" pitchFamily="2" charset="0"/>
              </a:rPr>
              <a:t>: Garamond</a:t>
            </a:r>
            <a:r>
              <a:rPr lang="en-US" dirty="0">
                <a:latin typeface="AWPCHelvetica" panose="00000400000000000000" pitchFamily="2" charset="0"/>
              </a:rPr>
              <a:t>, Times or </a:t>
            </a:r>
            <a:r>
              <a:rPr lang="en-US" dirty="0" smtClean="0">
                <a:latin typeface="AWPCHelvetica" panose="00000400000000000000" pitchFamily="2" charset="0"/>
              </a:rPr>
              <a:t>Helvetica </a:t>
            </a:r>
            <a:r>
              <a:rPr lang="en-US" dirty="0">
                <a:latin typeface="AWPCHelvetica" panose="00000400000000000000" pitchFamily="2" charset="0"/>
              </a:rPr>
              <a:t>would be appropriate for the voice of the book. </a:t>
            </a:r>
          </a:p>
          <a:p>
            <a:pPr marL="285750" indent="-285750">
              <a:buFont typeface="Arial" panose="020B0604020202020204" pitchFamily="34" charset="0"/>
              <a:buChar char="•"/>
            </a:pPr>
            <a:r>
              <a:rPr lang="en-US" dirty="0" smtClean="0">
                <a:latin typeface="AWPCHelvetica" panose="00000400000000000000" pitchFamily="2" charset="0"/>
              </a:rPr>
              <a:t>For a </a:t>
            </a:r>
            <a:r>
              <a:rPr lang="en-US" b="1" dirty="0" smtClean="0">
                <a:latin typeface="AWPCHelvetica" panose="00000400000000000000" pitchFamily="2" charset="0"/>
              </a:rPr>
              <a:t>modern theme</a:t>
            </a:r>
            <a:r>
              <a:rPr lang="en-US" dirty="0" smtClean="0">
                <a:latin typeface="AWPCHelvetica" panose="00000400000000000000" pitchFamily="2" charset="0"/>
              </a:rPr>
              <a:t>:</a:t>
            </a:r>
            <a:r>
              <a:rPr lang="en-US" b="1" dirty="0" smtClean="0">
                <a:latin typeface="AWPCHelvetica" panose="00000400000000000000" pitchFamily="2" charset="0"/>
              </a:rPr>
              <a:t> </a:t>
            </a:r>
            <a:r>
              <a:rPr lang="en-US" dirty="0">
                <a:latin typeface="AWPCHelvetica" panose="00000400000000000000" pitchFamily="2" charset="0"/>
              </a:rPr>
              <a:t>C</a:t>
            </a:r>
            <a:r>
              <a:rPr lang="en-US" dirty="0" smtClean="0">
                <a:latin typeface="AWPCHelvetica" panose="00000400000000000000" pitchFamily="2" charset="0"/>
              </a:rPr>
              <a:t>heck out Futura</a:t>
            </a:r>
            <a:r>
              <a:rPr lang="en-US" dirty="0">
                <a:latin typeface="AWPCHelvetica" panose="00000400000000000000" pitchFamily="2" charset="0"/>
              </a:rPr>
              <a:t>, Gotham or </a:t>
            </a:r>
            <a:r>
              <a:rPr lang="en-US" dirty="0" smtClean="0">
                <a:latin typeface="AWPCHelvetica" panose="00000400000000000000" pitchFamily="2" charset="0"/>
              </a:rPr>
              <a:t>Proxima Nova.</a:t>
            </a:r>
          </a:p>
          <a:p>
            <a:r>
              <a:rPr lang="en-US" dirty="0" smtClean="0">
                <a:latin typeface="AWPCHelvetica" panose="00000400000000000000" pitchFamily="2" charset="0"/>
              </a:rPr>
              <a:t> </a:t>
            </a:r>
            <a:endParaRPr lang="en-US" dirty="0">
              <a:latin typeface="AWPCHelvetica" panose="00000400000000000000" pitchFamily="2" charset="0"/>
            </a:endParaRPr>
          </a:p>
          <a:p>
            <a:r>
              <a:rPr lang="en-US" dirty="0">
                <a:latin typeface="AWPCHelvetica" panose="00000400000000000000" pitchFamily="2" charset="0"/>
              </a:rPr>
              <a:t>No matter your choice, remember </a:t>
            </a:r>
            <a:r>
              <a:rPr lang="en-US" dirty="0" smtClean="0">
                <a:latin typeface="AWPCHelvetica" panose="00000400000000000000" pitchFamily="2" charset="0"/>
              </a:rPr>
              <a:t>to </a:t>
            </a:r>
            <a:r>
              <a:rPr lang="en-US" b="1" dirty="0">
                <a:latin typeface="AWPCHelvetica" panose="00000400000000000000" pitchFamily="2" charset="0"/>
              </a:rPr>
              <a:t>stick with a font </a:t>
            </a:r>
            <a:r>
              <a:rPr lang="en-US" b="1" dirty="0" smtClean="0">
                <a:latin typeface="AWPCHelvetica" panose="00000400000000000000" pitchFamily="2" charset="0"/>
              </a:rPr>
              <a:t>family</a:t>
            </a:r>
            <a:r>
              <a:rPr lang="en-US" b="1" dirty="0">
                <a:latin typeface="AWPCHelvetica" panose="00000400000000000000" pitchFamily="2" charset="0"/>
              </a:rPr>
              <a:t>. </a:t>
            </a:r>
          </a:p>
          <a:p>
            <a:pPr marL="285750" indent="-285750">
              <a:buFont typeface="Arial" panose="020B0604020202020204" pitchFamily="34" charset="0"/>
              <a:buChar char="•"/>
            </a:pPr>
            <a:r>
              <a:rPr lang="en-US" dirty="0">
                <a:latin typeface="AWPCHelvetica" panose="00000400000000000000" pitchFamily="2" charset="0"/>
              </a:rPr>
              <a:t>When looking for a family, look for a font that has a </a:t>
            </a:r>
            <a:r>
              <a:rPr lang="en-US" b="1" dirty="0">
                <a:latin typeface="AWPCHelvetica" panose="00000400000000000000" pitchFamily="2" charset="0"/>
              </a:rPr>
              <a:t>thick weight, </a:t>
            </a:r>
            <a:r>
              <a:rPr lang="en-US" b="1" dirty="0" smtClean="0">
                <a:latin typeface="AWPCHelvetica" panose="00000400000000000000" pitchFamily="2" charset="0"/>
              </a:rPr>
              <a:t>thin </a:t>
            </a:r>
            <a:r>
              <a:rPr lang="en-US" b="1" dirty="0">
                <a:latin typeface="AWPCHelvetica" panose="00000400000000000000" pitchFamily="2" charset="0"/>
              </a:rPr>
              <a:t>weight, bold, italics and even ultra-bold and ultra-thin</a:t>
            </a:r>
            <a:r>
              <a:rPr lang="en-US" dirty="0">
                <a:latin typeface="AWPCHelvetica" panose="00000400000000000000" pitchFamily="2" charset="0"/>
              </a:rPr>
              <a:t>. </a:t>
            </a:r>
          </a:p>
          <a:p>
            <a:pPr marL="285750" indent="-285750">
              <a:buFont typeface="Arial" panose="020B0604020202020204" pitchFamily="34" charset="0"/>
              <a:buChar char="•"/>
            </a:pPr>
            <a:r>
              <a:rPr lang="en-US" dirty="0">
                <a:latin typeface="AWPCHelvetica" panose="00000400000000000000" pitchFamily="2" charset="0"/>
              </a:rPr>
              <a:t>Some fonts will have serifs and san serifs. This </a:t>
            </a:r>
            <a:r>
              <a:rPr lang="en-US" dirty="0" smtClean="0">
                <a:latin typeface="AWPCHelvetica" panose="00000400000000000000" pitchFamily="2" charset="0"/>
              </a:rPr>
              <a:t>provides the </a:t>
            </a:r>
            <a:endParaRPr lang="en-US" dirty="0">
              <a:latin typeface="AWPCHelvetica" panose="00000400000000000000" pitchFamily="2" charset="0"/>
            </a:endParaRPr>
          </a:p>
          <a:p>
            <a:r>
              <a:rPr lang="en-US" dirty="0">
                <a:latin typeface="AWPCHelvetica" panose="00000400000000000000" pitchFamily="2" charset="0"/>
              </a:rPr>
              <a:t>     contrast needed for headlines, sub headlines and </a:t>
            </a:r>
            <a:r>
              <a:rPr lang="en-US" dirty="0" smtClean="0">
                <a:latin typeface="AWPCHelvetica" panose="00000400000000000000" pitchFamily="2" charset="0"/>
              </a:rPr>
              <a:t>copy </a:t>
            </a:r>
            <a:r>
              <a:rPr lang="en-US" dirty="0">
                <a:latin typeface="AWPCHelvetica" panose="00000400000000000000" pitchFamily="2" charset="0"/>
              </a:rPr>
              <a:t>without </a:t>
            </a:r>
          </a:p>
          <a:p>
            <a:r>
              <a:rPr lang="en-US" dirty="0">
                <a:latin typeface="AWPCHelvetica" panose="00000400000000000000" pitchFamily="2" charset="0"/>
              </a:rPr>
              <a:t>     sacrificing the voice of the book. </a:t>
            </a:r>
          </a:p>
          <a:p>
            <a:endParaRPr lang="en-US" dirty="0"/>
          </a:p>
        </p:txBody>
      </p:sp>
    </p:spTree>
    <p:extLst>
      <p:ext uri="{BB962C8B-B14F-4D97-AF65-F5344CB8AC3E}">
        <p14:creationId xmlns:p14="http://schemas.microsoft.com/office/powerpoint/2010/main" val="20881503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31706" y="0"/>
            <a:ext cx="5483494" cy="1219200"/>
          </a:xfrm>
        </p:spPr>
        <p:txBody>
          <a:bodyPr>
            <a:normAutofit/>
          </a:bodyPr>
          <a:lstStyle/>
          <a:p>
            <a:r>
              <a:rPr lang="en-US" sz="2700" b="1" dirty="0" smtClean="0">
                <a:solidFill>
                  <a:schemeClr val="bg1"/>
                </a:solidFill>
                <a:latin typeface="AWPCHelvetica" panose="00000400000000000000" pitchFamily="2" charset="0"/>
                <a:ea typeface="+mn-ea"/>
                <a:cs typeface="+mn-cs"/>
              </a:rPr>
              <a:t>Lesson 5: Selecting Fonts</a:t>
            </a:r>
            <a:endParaRPr lang="en-US" sz="2700" b="1" dirty="0">
              <a:solidFill>
                <a:schemeClr val="bg1"/>
              </a:solidFill>
              <a:latin typeface="AWPCHelvetica" panose="00000400000000000000" pitchFamily="2" charset="0"/>
              <a:ea typeface="+mn-ea"/>
              <a:cs typeface="+mn-cs"/>
            </a:endParaRPr>
          </a:p>
        </p:txBody>
      </p:sp>
      <p:sp>
        <p:nvSpPr>
          <p:cNvPr id="2" name="TextBox 1"/>
          <p:cNvSpPr txBox="1"/>
          <p:nvPr/>
        </p:nvSpPr>
        <p:spPr>
          <a:xfrm>
            <a:off x="914401" y="1600200"/>
            <a:ext cx="7315200" cy="4524315"/>
          </a:xfrm>
          <a:prstGeom prst="rect">
            <a:avLst/>
          </a:prstGeom>
          <a:noFill/>
        </p:spPr>
        <p:txBody>
          <a:bodyPr wrap="square" rtlCol="0">
            <a:spAutoFit/>
          </a:bodyPr>
          <a:lstStyle/>
          <a:p>
            <a:r>
              <a:rPr lang="en-US" b="1" dirty="0" smtClean="0">
                <a:latin typeface="AWPCHelvetica" panose="00000400000000000000" pitchFamily="2" charset="0"/>
              </a:rPr>
              <a:t>Body Copy</a:t>
            </a:r>
          </a:p>
          <a:p>
            <a:pPr marL="285750" indent="-285750">
              <a:buFont typeface="Arial" panose="020B0604020202020204" pitchFamily="34" charset="0"/>
              <a:buChar char="•"/>
            </a:pPr>
            <a:r>
              <a:rPr lang="en-US" dirty="0" smtClean="0">
                <a:latin typeface="AWPCHelvetica" panose="00000400000000000000" pitchFamily="2" charset="0"/>
              </a:rPr>
              <a:t>When making font </a:t>
            </a:r>
            <a:r>
              <a:rPr lang="en-US" dirty="0">
                <a:latin typeface="AWPCHelvetica" panose="00000400000000000000" pitchFamily="2" charset="0"/>
              </a:rPr>
              <a:t>choices, </a:t>
            </a:r>
            <a:r>
              <a:rPr lang="en-US" dirty="0" smtClean="0">
                <a:latin typeface="AWPCHelvetica" panose="00000400000000000000" pitchFamily="2" charset="0"/>
              </a:rPr>
              <a:t>also decide on </a:t>
            </a:r>
            <a:r>
              <a:rPr lang="en-US" b="1" dirty="0" smtClean="0">
                <a:latin typeface="AWPCHelvetica" panose="00000400000000000000" pitchFamily="2" charset="0"/>
              </a:rPr>
              <a:t>leading </a:t>
            </a:r>
            <a:r>
              <a:rPr lang="en-US" b="1" dirty="0">
                <a:latin typeface="AWPCHelvetica" panose="00000400000000000000" pitchFamily="2" charset="0"/>
              </a:rPr>
              <a:t>choices, justification choices </a:t>
            </a:r>
            <a:r>
              <a:rPr lang="en-US" dirty="0">
                <a:latin typeface="AWPCHelvetica" panose="00000400000000000000" pitchFamily="2" charset="0"/>
              </a:rPr>
              <a:t>and</a:t>
            </a:r>
            <a:r>
              <a:rPr lang="en-US" b="1" dirty="0">
                <a:latin typeface="AWPCHelvetica" panose="00000400000000000000" pitchFamily="2" charset="0"/>
              </a:rPr>
              <a:t> indent styles</a:t>
            </a:r>
            <a:r>
              <a:rPr lang="en-US" dirty="0" smtClean="0">
                <a:latin typeface="AWPCHelvetica" panose="00000400000000000000" pitchFamily="2" charset="0"/>
              </a:rPr>
              <a:t>.</a:t>
            </a:r>
          </a:p>
          <a:p>
            <a:r>
              <a:rPr lang="en-US" dirty="0" smtClean="0">
                <a:latin typeface="AWPCHelvetica" panose="00000400000000000000" pitchFamily="2" charset="0"/>
              </a:rPr>
              <a:t> </a:t>
            </a:r>
            <a:endParaRPr lang="en-US" dirty="0">
              <a:latin typeface="AWPCHelvetica" panose="00000400000000000000" pitchFamily="2" charset="0"/>
            </a:endParaRPr>
          </a:p>
          <a:p>
            <a:pPr marL="285750" indent="-285750">
              <a:buFont typeface="Arial" panose="020B0604020202020204" pitchFamily="34" charset="0"/>
              <a:buChar char="•"/>
            </a:pPr>
            <a:r>
              <a:rPr lang="en-US" dirty="0" smtClean="0">
                <a:latin typeface="AWPCHelvetica" panose="00000400000000000000" pitchFamily="2" charset="0"/>
              </a:rPr>
              <a:t>Fonts for main </a:t>
            </a:r>
            <a:r>
              <a:rPr lang="en-US" dirty="0">
                <a:latin typeface="AWPCHelvetica" panose="00000400000000000000" pitchFamily="2" charset="0"/>
              </a:rPr>
              <a:t>stories throughout the book should be </a:t>
            </a:r>
            <a:r>
              <a:rPr lang="en-US" b="1" dirty="0">
                <a:latin typeface="AWPCHelvetica" panose="00000400000000000000" pitchFamily="2" charset="0"/>
              </a:rPr>
              <a:t>consistent</a:t>
            </a:r>
            <a:r>
              <a:rPr lang="en-US" dirty="0">
                <a:latin typeface="AWPCHelvetica" panose="00000400000000000000" pitchFamily="2" charset="0"/>
              </a:rPr>
              <a:t>. </a:t>
            </a:r>
            <a:endParaRPr lang="en-US" dirty="0" smtClean="0">
              <a:latin typeface="AWPCHelvetica" panose="00000400000000000000" pitchFamily="2" charset="0"/>
            </a:endParaRPr>
          </a:p>
          <a:p>
            <a:pPr marL="285750" indent="-285750">
              <a:buFont typeface="Arial" panose="020B0604020202020204" pitchFamily="34" charset="0"/>
              <a:buChar char="•"/>
            </a:pPr>
            <a:endParaRPr lang="en-US" dirty="0">
              <a:latin typeface="AWPCHelvetica" panose="00000400000000000000" pitchFamily="2" charset="0"/>
            </a:endParaRPr>
          </a:p>
          <a:p>
            <a:pPr marL="285750" indent="-285750">
              <a:buFont typeface="Arial" panose="020B0604020202020204" pitchFamily="34" charset="0"/>
              <a:buChar char="•"/>
            </a:pPr>
            <a:r>
              <a:rPr lang="en-US" dirty="0">
                <a:latin typeface="AWPCHelvetica" panose="00000400000000000000" pitchFamily="2" charset="0"/>
              </a:rPr>
              <a:t>Depending on your font choice, body copy size should be set </a:t>
            </a:r>
            <a:r>
              <a:rPr lang="en-US" dirty="0" smtClean="0">
                <a:latin typeface="AWPCHelvetica" panose="00000400000000000000" pitchFamily="2" charset="0"/>
              </a:rPr>
              <a:t>anywhere </a:t>
            </a:r>
            <a:r>
              <a:rPr lang="en-US" dirty="0">
                <a:latin typeface="AWPCHelvetica" panose="00000400000000000000" pitchFamily="2" charset="0"/>
              </a:rPr>
              <a:t>from 8-10 point. Theme copy is often larger, but </a:t>
            </a:r>
            <a:r>
              <a:rPr lang="en-US" b="1" dirty="0">
                <a:latin typeface="AWPCHelvetica" panose="00000400000000000000" pitchFamily="2" charset="0"/>
              </a:rPr>
              <a:t>not </a:t>
            </a:r>
            <a:r>
              <a:rPr lang="en-US" b="1" dirty="0" smtClean="0">
                <a:latin typeface="AWPCHelvetica" panose="00000400000000000000" pitchFamily="2" charset="0"/>
              </a:rPr>
              <a:t>too </a:t>
            </a:r>
            <a:r>
              <a:rPr lang="en-US" b="1" dirty="0">
                <a:latin typeface="AWPCHelvetica" panose="00000400000000000000" pitchFamily="2" charset="0"/>
              </a:rPr>
              <a:t>large</a:t>
            </a:r>
            <a:r>
              <a:rPr lang="en-US" dirty="0">
                <a:latin typeface="AWPCHelvetica" panose="00000400000000000000" pitchFamily="2" charset="0"/>
              </a:rPr>
              <a:t> for a sophisticated appearance. </a:t>
            </a:r>
            <a:endParaRPr lang="en-US" dirty="0" smtClean="0">
              <a:latin typeface="AWPCHelvetica" panose="00000400000000000000" pitchFamily="2" charset="0"/>
            </a:endParaRPr>
          </a:p>
          <a:p>
            <a:pPr marL="285750" indent="-285750">
              <a:buFont typeface="Arial" panose="020B0604020202020204" pitchFamily="34" charset="0"/>
              <a:buChar char="•"/>
            </a:pPr>
            <a:endParaRPr lang="en-US" dirty="0">
              <a:latin typeface="AWPCHelvetica" panose="00000400000000000000" pitchFamily="2" charset="0"/>
            </a:endParaRPr>
          </a:p>
          <a:p>
            <a:pPr marL="285750" indent="-285750">
              <a:buFont typeface="Arial" panose="020B0604020202020204" pitchFamily="34" charset="0"/>
              <a:buChar char="•"/>
            </a:pPr>
            <a:r>
              <a:rPr lang="en-US" dirty="0">
                <a:latin typeface="AWPCHelvetica" panose="00000400000000000000" pitchFamily="2" charset="0"/>
              </a:rPr>
              <a:t>Serif fonts are also called </a:t>
            </a:r>
            <a:r>
              <a:rPr lang="en-US" b="1" dirty="0">
                <a:latin typeface="AWPCHelvetica" panose="00000400000000000000" pitchFamily="2" charset="0"/>
              </a:rPr>
              <a:t>Roman fonts</a:t>
            </a:r>
            <a:r>
              <a:rPr lang="en-US" dirty="0">
                <a:latin typeface="AWPCHelvetica" panose="00000400000000000000" pitchFamily="2" charset="0"/>
              </a:rPr>
              <a:t>. These fonts have small </a:t>
            </a:r>
            <a:r>
              <a:rPr lang="en-US" dirty="0" smtClean="0">
                <a:latin typeface="AWPCHelvetica" panose="00000400000000000000" pitchFamily="2" charset="0"/>
              </a:rPr>
              <a:t>      </a:t>
            </a:r>
            <a:r>
              <a:rPr lang="en-US" dirty="0">
                <a:latin typeface="AWPCHelvetica" panose="00000400000000000000" pitchFamily="2" charset="0"/>
              </a:rPr>
              <a:t>strokes at the ends of the letters. When set in long blocks of copy, </a:t>
            </a:r>
            <a:r>
              <a:rPr lang="en-US" dirty="0" smtClean="0">
                <a:latin typeface="AWPCHelvetica" panose="00000400000000000000" pitchFamily="2" charset="0"/>
              </a:rPr>
              <a:t>the </a:t>
            </a:r>
            <a:r>
              <a:rPr lang="en-US" dirty="0">
                <a:latin typeface="AWPCHelvetica" panose="00000400000000000000" pitchFamily="2" charset="0"/>
              </a:rPr>
              <a:t>strokes help the reader distinguish between letters, thus </a:t>
            </a:r>
            <a:r>
              <a:rPr lang="en-US" dirty="0" smtClean="0">
                <a:latin typeface="AWPCHelvetica" panose="00000400000000000000" pitchFamily="2" charset="0"/>
              </a:rPr>
              <a:t>making </a:t>
            </a:r>
            <a:r>
              <a:rPr lang="en-US" dirty="0">
                <a:latin typeface="AWPCHelvetica" panose="00000400000000000000" pitchFamily="2" charset="0"/>
              </a:rPr>
              <a:t>the copy easy to read. Old style/ traditional Roman fonts </a:t>
            </a:r>
            <a:r>
              <a:rPr lang="en-US" dirty="0" smtClean="0">
                <a:latin typeface="AWPCHelvetica" panose="00000400000000000000" pitchFamily="2" charset="0"/>
              </a:rPr>
              <a:t>include </a:t>
            </a:r>
            <a:r>
              <a:rPr lang="en-US" dirty="0">
                <a:latin typeface="AWPCHelvetica" panose="00000400000000000000" pitchFamily="2" charset="0"/>
              </a:rPr>
              <a:t>Palatino, Garamond and Times. </a:t>
            </a:r>
          </a:p>
          <a:p>
            <a:endParaRPr lang="en-US" dirty="0"/>
          </a:p>
        </p:txBody>
      </p:sp>
    </p:spTree>
    <p:extLst>
      <p:ext uri="{BB962C8B-B14F-4D97-AF65-F5344CB8AC3E}">
        <p14:creationId xmlns:p14="http://schemas.microsoft.com/office/powerpoint/2010/main" val="632741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27695" y="16042"/>
            <a:ext cx="5487505" cy="1203158"/>
          </a:xfrm>
        </p:spPr>
        <p:txBody>
          <a:bodyPr>
            <a:normAutofit/>
          </a:bodyPr>
          <a:lstStyle/>
          <a:p>
            <a:r>
              <a:rPr lang="en-US" sz="2700" b="1" dirty="0" smtClean="0">
                <a:solidFill>
                  <a:schemeClr val="bg1"/>
                </a:solidFill>
                <a:latin typeface="AWPCHelvetica" panose="00000400000000000000" pitchFamily="2" charset="0"/>
                <a:ea typeface="+mn-ea"/>
                <a:cs typeface="+mn-cs"/>
              </a:rPr>
              <a:t>Lesson 5: Selecting Fonts</a:t>
            </a:r>
            <a:endParaRPr lang="en-US" sz="2700" b="1" dirty="0">
              <a:solidFill>
                <a:schemeClr val="bg1"/>
              </a:solidFill>
              <a:latin typeface="AWPCHelvetica" panose="00000400000000000000" pitchFamily="2" charset="0"/>
              <a:ea typeface="+mn-ea"/>
              <a:cs typeface="+mn-cs"/>
            </a:endParaRPr>
          </a:p>
        </p:txBody>
      </p:sp>
      <p:sp>
        <p:nvSpPr>
          <p:cNvPr id="2" name="TextBox 1"/>
          <p:cNvSpPr txBox="1"/>
          <p:nvPr/>
        </p:nvSpPr>
        <p:spPr>
          <a:xfrm>
            <a:off x="914400" y="1600200"/>
            <a:ext cx="7315200" cy="3416320"/>
          </a:xfrm>
          <a:prstGeom prst="rect">
            <a:avLst/>
          </a:prstGeom>
          <a:noFill/>
        </p:spPr>
        <p:txBody>
          <a:bodyPr wrap="square" rtlCol="0">
            <a:spAutoFit/>
          </a:bodyPr>
          <a:lstStyle/>
          <a:p>
            <a:r>
              <a:rPr lang="en-US" b="1" dirty="0" smtClean="0">
                <a:latin typeface="AWPCHelvetica" panose="00000400000000000000" pitchFamily="2" charset="0"/>
              </a:rPr>
              <a:t>Column Width</a:t>
            </a:r>
          </a:p>
          <a:p>
            <a:endParaRPr lang="en-US" dirty="0" smtClean="0">
              <a:latin typeface="AWPCHelvetica" panose="00000400000000000000" pitchFamily="2" charset="0"/>
            </a:endParaRPr>
          </a:p>
          <a:p>
            <a:pPr marL="285750" indent="-285750">
              <a:buFont typeface="Arial" panose="020B0604020202020204" pitchFamily="34" charset="0"/>
              <a:buChar char="•"/>
            </a:pPr>
            <a:r>
              <a:rPr lang="en-US" dirty="0" smtClean="0">
                <a:latin typeface="AWPCHelvetica" panose="00000400000000000000" pitchFamily="2" charset="0"/>
              </a:rPr>
              <a:t>Use </a:t>
            </a:r>
            <a:r>
              <a:rPr lang="en-US" dirty="0">
                <a:latin typeface="AWPCHelvetica" panose="00000400000000000000" pitchFamily="2" charset="0"/>
              </a:rPr>
              <a:t>a column that is </a:t>
            </a:r>
            <a:r>
              <a:rPr lang="en-US" b="1" dirty="0">
                <a:latin typeface="AWPCHelvetica" panose="00000400000000000000" pitchFamily="2" charset="0"/>
              </a:rPr>
              <a:t>one and one half the size of the </a:t>
            </a:r>
            <a:r>
              <a:rPr lang="en-US" b="1" dirty="0" smtClean="0">
                <a:latin typeface="AWPCHelvetica" panose="00000400000000000000" pitchFamily="2" charset="0"/>
              </a:rPr>
              <a:t>point size </a:t>
            </a:r>
            <a:r>
              <a:rPr lang="en-US" dirty="0">
                <a:latin typeface="AWPCHelvetica" panose="00000400000000000000" pitchFamily="2" charset="0"/>
              </a:rPr>
              <a:t>of your chosen font. </a:t>
            </a:r>
            <a:endParaRPr lang="en-US" dirty="0" smtClean="0">
              <a:latin typeface="AWPCHelvetica" panose="00000400000000000000" pitchFamily="2" charset="0"/>
            </a:endParaRPr>
          </a:p>
          <a:p>
            <a:pPr marL="285750" indent="-285750">
              <a:buFont typeface="Arial" panose="020B0604020202020204" pitchFamily="34" charset="0"/>
              <a:buChar char="•"/>
            </a:pPr>
            <a:endParaRPr lang="en-US" dirty="0">
              <a:latin typeface="AWPCHelvetica" panose="00000400000000000000" pitchFamily="2" charset="0"/>
            </a:endParaRPr>
          </a:p>
          <a:p>
            <a:pPr marL="285750" indent="-285750">
              <a:buFont typeface="Arial" panose="020B0604020202020204" pitchFamily="34" charset="0"/>
              <a:buChar char="•"/>
            </a:pPr>
            <a:r>
              <a:rPr lang="en-US" dirty="0">
                <a:latin typeface="AWPCHelvetica" panose="00000400000000000000" pitchFamily="2" charset="0"/>
              </a:rPr>
              <a:t>Therefore, if you have a 10-point font, you would use a 15-pica column. </a:t>
            </a:r>
            <a:endParaRPr lang="en-US" dirty="0" smtClean="0">
              <a:latin typeface="AWPCHelvetica" panose="00000400000000000000" pitchFamily="2" charset="0"/>
            </a:endParaRPr>
          </a:p>
          <a:p>
            <a:pPr marL="285750" indent="-285750">
              <a:buFont typeface="Arial" panose="020B0604020202020204" pitchFamily="34" charset="0"/>
              <a:buChar char="•"/>
            </a:pPr>
            <a:endParaRPr lang="en-US" dirty="0">
              <a:latin typeface="AWPCHelvetica" panose="00000400000000000000" pitchFamily="2" charset="0"/>
            </a:endParaRPr>
          </a:p>
          <a:p>
            <a:pPr marL="285750" indent="-285750">
              <a:buFont typeface="Arial" panose="020B0604020202020204" pitchFamily="34" charset="0"/>
              <a:buChar char="•"/>
            </a:pPr>
            <a:r>
              <a:rPr lang="en-US" dirty="0">
                <a:latin typeface="AWPCHelvetica" panose="00000400000000000000" pitchFamily="2" charset="0"/>
              </a:rPr>
              <a:t>Remember, you may use </a:t>
            </a:r>
            <a:r>
              <a:rPr lang="en-US" b="1" dirty="0">
                <a:latin typeface="AWPCHelvetica" panose="00000400000000000000" pitchFamily="2" charset="0"/>
              </a:rPr>
              <a:t>multiple columns </a:t>
            </a:r>
            <a:r>
              <a:rPr lang="en-US" dirty="0">
                <a:latin typeface="AWPCHelvetica" panose="00000400000000000000" pitchFamily="2" charset="0"/>
              </a:rPr>
              <a:t>to tell your story. </a:t>
            </a:r>
            <a:endParaRPr lang="en-US" dirty="0" smtClean="0">
              <a:latin typeface="AWPCHelvetica" panose="00000400000000000000" pitchFamily="2" charset="0"/>
            </a:endParaRPr>
          </a:p>
          <a:p>
            <a:pPr marL="285750" indent="-285750">
              <a:buFont typeface="Arial" panose="020B0604020202020204" pitchFamily="34" charset="0"/>
              <a:buChar char="•"/>
            </a:pPr>
            <a:endParaRPr lang="en-US" dirty="0">
              <a:latin typeface="AWPCHelvetica" panose="00000400000000000000" pitchFamily="2" charset="0"/>
            </a:endParaRPr>
          </a:p>
          <a:p>
            <a:pPr marL="285750" indent="-285750">
              <a:buFont typeface="Arial" panose="020B0604020202020204" pitchFamily="34" charset="0"/>
              <a:buChar char="•"/>
            </a:pPr>
            <a:r>
              <a:rPr lang="en-US" dirty="0">
                <a:latin typeface="AWPCHelvetica" panose="00000400000000000000" pitchFamily="2" charset="0"/>
              </a:rPr>
              <a:t>Making text too wide causes the reader distress. </a:t>
            </a:r>
          </a:p>
          <a:p>
            <a:endParaRPr lang="en-US" dirty="0"/>
          </a:p>
        </p:txBody>
      </p:sp>
    </p:spTree>
    <p:extLst>
      <p:ext uri="{BB962C8B-B14F-4D97-AF65-F5344CB8AC3E}">
        <p14:creationId xmlns:p14="http://schemas.microsoft.com/office/powerpoint/2010/main" val="21693733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15664" y="16042"/>
            <a:ext cx="5575736" cy="1203158"/>
          </a:xfrm>
        </p:spPr>
        <p:txBody>
          <a:bodyPr>
            <a:normAutofit/>
          </a:bodyPr>
          <a:lstStyle/>
          <a:p>
            <a:r>
              <a:rPr lang="en-US" sz="2700" b="1" dirty="0" smtClean="0">
                <a:solidFill>
                  <a:schemeClr val="bg1"/>
                </a:solidFill>
                <a:latin typeface="AWPCHelvetica" panose="00000400000000000000" pitchFamily="2" charset="0"/>
                <a:ea typeface="+mn-ea"/>
                <a:cs typeface="+mn-cs"/>
              </a:rPr>
              <a:t>Lesson 5 Activity</a:t>
            </a:r>
            <a:r>
              <a:rPr lang="en-US" sz="2700" b="1" dirty="0">
                <a:solidFill>
                  <a:schemeClr val="bg1"/>
                </a:solidFill>
                <a:latin typeface="AWPCHelvetica" panose="00000400000000000000" pitchFamily="2" charset="0"/>
                <a:ea typeface="+mn-ea"/>
                <a:cs typeface="+mn-cs"/>
              </a:rPr>
              <a:t>: Picking </a:t>
            </a:r>
            <a:r>
              <a:rPr lang="en-US" sz="2700" b="1" dirty="0" smtClean="0">
                <a:solidFill>
                  <a:schemeClr val="bg1"/>
                </a:solidFill>
                <a:latin typeface="AWPCHelvetica" panose="00000400000000000000" pitchFamily="2" charset="0"/>
                <a:ea typeface="+mn-ea"/>
                <a:cs typeface="+mn-cs"/>
              </a:rPr>
              <a:t/>
            </a:r>
            <a:br>
              <a:rPr lang="en-US" sz="2700" b="1" dirty="0" smtClean="0">
                <a:solidFill>
                  <a:schemeClr val="bg1"/>
                </a:solidFill>
                <a:latin typeface="AWPCHelvetica" panose="00000400000000000000" pitchFamily="2" charset="0"/>
                <a:ea typeface="+mn-ea"/>
                <a:cs typeface="+mn-cs"/>
              </a:rPr>
            </a:br>
            <a:r>
              <a:rPr lang="en-US" sz="2700" b="1" dirty="0" smtClean="0">
                <a:solidFill>
                  <a:schemeClr val="bg1"/>
                </a:solidFill>
                <a:latin typeface="AWPCHelvetica" panose="00000400000000000000" pitchFamily="2" charset="0"/>
                <a:ea typeface="+mn-ea"/>
                <a:cs typeface="+mn-cs"/>
              </a:rPr>
              <a:t>Appropriate Body </a:t>
            </a:r>
            <a:r>
              <a:rPr lang="en-US" sz="2700" b="1" dirty="0">
                <a:solidFill>
                  <a:schemeClr val="bg1"/>
                </a:solidFill>
                <a:latin typeface="AWPCHelvetica" panose="00000400000000000000" pitchFamily="2" charset="0"/>
                <a:ea typeface="+mn-ea"/>
                <a:cs typeface="+mn-cs"/>
              </a:rPr>
              <a:t>Copy Fonts</a:t>
            </a:r>
          </a:p>
        </p:txBody>
      </p:sp>
      <p:sp>
        <p:nvSpPr>
          <p:cNvPr id="2" name="TextBox 1"/>
          <p:cNvSpPr txBox="1"/>
          <p:nvPr/>
        </p:nvSpPr>
        <p:spPr>
          <a:xfrm>
            <a:off x="914400" y="1600200"/>
            <a:ext cx="7315200" cy="3970318"/>
          </a:xfrm>
          <a:prstGeom prst="rect">
            <a:avLst/>
          </a:prstGeom>
          <a:noFill/>
        </p:spPr>
        <p:txBody>
          <a:bodyPr wrap="square" rtlCol="0">
            <a:spAutoFit/>
          </a:bodyPr>
          <a:lstStyle/>
          <a:p>
            <a:r>
              <a:rPr lang="en-US" dirty="0">
                <a:latin typeface="AWPCHelvetica" panose="00000400000000000000" pitchFamily="2" charset="0"/>
              </a:rPr>
              <a:t>Materials needed: </a:t>
            </a:r>
          </a:p>
          <a:p>
            <a:pPr marL="285750" indent="-285750">
              <a:buFont typeface="Arial" panose="020B0604020202020204" pitchFamily="34" charset="0"/>
              <a:buChar char="•"/>
            </a:pPr>
            <a:r>
              <a:rPr lang="en-US" dirty="0">
                <a:latin typeface="AWPCHelvetica" panose="00000400000000000000" pitchFamily="2" charset="0"/>
              </a:rPr>
              <a:t>Computer </a:t>
            </a:r>
          </a:p>
          <a:p>
            <a:pPr marL="285750" indent="-285750">
              <a:buFont typeface="Arial" panose="020B0604020202020204" pitchFamily="34" charset="0"/>
              <a:buChar char="•"/>
            </a:pPr>
            <a:r>
              <a:rPr lang="en-US" dirty="0">
                <a:latin typeface="AWPCHelvetica" panose="00000400000000000000" pitchFamily="2" charset="0"/>
              </a:rPr>
              <a:t>Your basic design from Design Lesson 3 </a:t>
            </a:r>
          </a:p>
          <a:p>
            <a:endParaRPr lang="en-US" dirty="0">
              <a:latin typeface="AWPCHelvetica" panose="00000400000000000000" pitchFamily="2" charset="0"/>
            </a:endParaRPr>
          </a:p>
          <a:p>
            <a:r>
              <a:rPr lang="en-US" dirty="0">
                <a:latin typeface="AWPCHelvetica" panose="00000400000000000000" pitchFamily="2" charset="0"/>
              </a:rPr>
              <a:t>Using your basic design from Lesson 3, simply highlight </a:t>
            </a:r>
            <a:r>
              <a:rPr lang="en-US" dirty="0" smtClean="0">
                <a:latin typeface="AWPCHelvetica" panose="00000400000000000000" pitchFamily="2" charset="0"/>
              </a:rPr>
              <a:t>the </a:t>
            </a:r>
            <a:r>
              <a:rPr lang="en-US" dirty="0">
                <a:latin typeface="AWPCHelvetica" panose="00000400000000000000" pitchFamily="2" charset="0"/>
              </a:rPr>
              <a:t>text for the body copy area. Replace the text with any decorative font. </a:t>
            </a:r>
          </a:p>
          <a:p>
            <a:pPr marL="285750" indent="-285750">
              <a:buFont typeface="Arial" panose="020B0604020202020204" pitchFamily="34" charset="0"/>
              <a:buChar char="•"/>
            </a:pPr>
            <a:r>
              <a:rPr lang="en-US" dirty="0">
                <a:latin typeface="AWPCHelvetica" panose="00000400000000000000" pitchFamily="2" charset="0"/>
              </a:rPr>
              <a:t>Turn that decorative font into odd colors </a:t>
            </a:r>
          </a:p>
          <a:p>
            <a:pPr marL="285750" indent="-285750">
              <a:buFont typeface="Arial" panose="020B0604020202020204" pitchFamily="34" charset="0"/>
              <a:buChar char="•"/>
            </a:pPr>
            <a:r>
              <a:rPr lang="en-US" dirty="0">
                <a:latin typeface="AWPCHelvetica" panose="00000400000000000000" pitchFamily="2" charset="0"/>
              </a:rPr>
              <a:t>Turn that decorative font into bold </a:t>
            </a:r>
          </a:p>
          <a:p>
            <a:pPr marL="285750" indent="-285750">
              <a:buFont typeface="Arial" panose="020B0604020202020204" pitchFamily="34" charset="0"/>
              <a:buChar char="•"/>
            </a:pPr>
            <a:r>
              <a:rPr lang="en-US" dirty="0">
                <a:latin typeface="AWPCHelvetica" panose="00000400000000000000" pitchFamily="2" charset="0"/>
              </a:rPr>
              <a:t>Use the shadow command to change the font </a:t>
            </a:r>
          </a:p>
          <a:p>
            <a:pPr marL="285750" indent="-285750">
              <a:buFont typeface="Arial" panose="020B0604020202020204" pitchFamily="34" charset="0"/>
              <a:buChar char="•"/>
            </a:pPr>
            <a:r>
              <a:rPr lang="en-US" dirty="0">
                <a:latin typeface="AWPCHelvetica" panose="00000400000000000000" pitchFamily="2" charset="0"/>
              </a:rPr>
              <a:t>Use the stroke command to change the font </a:t>
            </a:r>
          </a:p>
          <a:p>
            <a:endParaRPr lang="en-US" dirty="0">
              <a:latin typeface="AWPCHelvetica" panose="00000400000000000000" pitchFamily="2" charset="0"/>
            </a:endParaRPr>
          </a:p>
          <a:p>
            <a:r>
              <a:rPr lang="en-US" dirty="0">
                <a:latin typeface="AWPCHelvetica" panose="00000400000000000000" pitchFamily="2" charset="0"/>
              </a:rPr>
              <a:t>After each change, decide if you would actually read that block of text. </a:t>
            </a:r>
          </a:p>
          <a:p>
            <a:r>
              <a:rPr lang="en-US" dirty="0">
                <a:latin typeface="AWPCHelvetica" panose="00000400000000000000" pitchFamily="2" charset="0"/>
              </a:rPr>
              <a:t>More than likely, the answers will be a definitive “no.” </a:t>
            </a:r>
          </a:p>
          <a:p>
            <a:endParaRPr lang="en-US" dirty="0"/>
          </a:p>
        </p:txBody>
      </p:sp>
    </p:spTree>
    <p:extLst>
      <p:ext uri="{BB962C8B-B14F-4D97-AF65-F5344CB8AC3E}">
        <p14:creationId xmlns:p14="http://schemas.microsoft.com/office/powerpoint/2010/main" val="16444914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31706" y="0"/>
            <a:ext cx="5483494" cy="1219200"/>
          </a:xfrm>
        </p:spPr>
        <p:txBody>
          <a:bodyPr>
            <a:normAutofit/>
          </a:bodyPr>
          <a:lstStyle/>
          <a:p>
            <a:r>
              <a:rPr lang="en-US" sz="2700" b="1" dirty="0" smtClean="0">
                <a:solidFill>
                  <a:schemeClr val="bg1"/>
                </a:solidFill>
                <a:latin typeface="AWPCHelvetica" panose="00000400000000000000" pitchFamily="2" charset="0"/>
              </a:rPr>
              <a:t>Lesson 6: Headline Type</a:t>
            </a:r>
            <a:endParaRPr lang="en-US" sz="2700" b="1" dirty="0">
              <a:solidFill>
                <a:schemeClr val="bg1"/>
              </a:solidFill>
              <a:latin typeface="AWPCHelvetica" panose="00000400000000000000" pitchFamily="2" charset="0"/>
            </a:endParaRPr>
          </a:p>
        </p:txBody>
      </p:sp>
      <p:sp>
        <p:nvSpPr>
          <p:cNvPr id="2" name="TextBox 1"/>
          <p:cNvSpPr txBox="1"/>
          <p:nvPr/>
        </p:nvSpPr>
        <p:spPr>
          <a:xfrm>
            <a:off x="914400" y="1600201"/>
            <a:ext cx="7315200" cy="2585323"/>
          </a:xfrm>
          <a:prstGeom prst="rect">
            <a:avLst/>
          </a:prstGeom>
          <a:noFill/>
        </p:spPr>
        <p:txBody>
          <a:bodyPr wrap="square" rtlCol="0">
            <a:spAutoFit/>
          </a:bodyPr>
          <a:lstStyle/>
          <a:p>
            <a:r>
              <a:rPr lang="en-US" b="1" dirty="0" smtClean="0">
                <a:latin typeface="AWPCHelvetica" panose="00000400000000000000" pitchFamily="2" charset="0"/>
              </a:rPr>
              <a:t>Objectives — In </a:t>
            </a:r>
            <a:r>
              <a:rPr lang="en-US" b="1" dirty="0">
                <a:latin typeface="AWPCHelvetica" panose="00000400000000000000" pitchFamily="2" charset="0"/>
              </a:rPr>
              <a:t>this lesson, you will learn: </a:t>
            </a:r>
            <a:endParaRPr lang="en-US" b="1" dirty="0" smtClean="0">
              <a:latin typeface="AWPCHelvetica" panose="00000400000000000000" pitchFamily="2" charset="0"/>
            </a:endParaRPr>
          </a:p>
          <a:p>
            <a:endParaRPr lang="en-US" dirty="0">
              <a:latin typeface="AWPCHelvetica" panose="00000400000000000000" pitchFamily="2" charset="0"/>
            </a:endParaRPr>
          </a:p>
          <a:p>
            <a:pPr marL="285750" indent="-285750">
              <a:buFont typeface="Arial" panose="020B0604020202020204" pitchFamily="34" charset="0"/>
              <a:buChar char="•"/>
            </a:pPr>
            <a:r>
              <a:rPr lang="en-US" dirty="0">
                <a:latin typeface="AWPCHelvetica" panose="00000400000000000000" pitchFamily="2" charset="0"/>
              </a:rPr>
              <a:t>Different styles of headlines and how to use them to create interest in a yearbook spread </a:t>
            </a:r>
            <a:endParaRPr lang="en-US" dirty="0" smtClean="0">
              <a:latin typeface="AWPCHelvetica" panose="00000400000000000000" pitchFamily="2" charset="0"/>
            </a:endParaRPr>
          </a:p>
          <a:p>
            <a:endParaRPr lang="en-US" dirty="0">
              <a:latin typeface="AWPCHelvetica" panose="00000400000000000000" pitchFamily="2" charset="0"/>
            </a:endParaRPr>
          </a:p>
          <a:p>
            <a:pPr marL="285750" indent="-285750">
              <a:buFont typeface="Arial" panose="020B0604020202020204" pitchFamily="34" charset="0"/>
              <a:buChar char="•"/>
            </a:pPr>
            <a:r>
              <a:rPr lang="en-US" dirty="0">
                <a:latin typeface="AWPCHelvetica" panose="00000400000000000000" pitchFamily="2" charset="0"/>
              </a:rPr>
              <a:t>What fonts work best for a headline and add visual appeal to a spread </a:t>
            </a:r>
          </a:p>
          <a:p>
            <a:endParaRPr lang="en-US" dirty="0" smtClean="0">
              <a:latin typeface="AWPCHelvetica" panose="00000400000000000000" pitchFamily="2" charset="0"/>
            </a:endParaRPr>
          </a:p>
          <a:p>
            <a:pPr marL="285750" indent="-285750">
              <a:buFont typeface="Arial" panose="020B0604020202020204" pitchFamily="34" charset="0"/>
              <a:buChar char="•"/>
            </a:pPr>
            <a:r>
              <a:rPr lang="en-US" dirty="0" smtClean="0">
                <a:latin typeface="AWPCHelvetica" panose="00000400000000000000" pitchFamily="2" charset="0"/>
              </a:rPr>
              <a:t>How </a:t>
            </a:r>
            <a:r>
              <a:rPr lang="en-US" dirty="0">
                <a:latin typeface="AWPCHelvetica" panose="00000400000000000000" pitchFamily="2" charset="0"/>
              </a:rPr>
              <a:t>to determine the appropriate size for headlines </a:t>
            </a:r>
          </a:p>
        </p:txBody>
      </p:sp>
    </p:spTree>
    <p:extLst>
      <p:ext uri="{BB962C8B-B14F-4D97-AF65-F5344CB8AC3E}">
        <p14:creationId xmlns:p14="http://schemas.microsoft.com/office/powerpoint/2010/main" val="27182976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31706" y="0"/>
            <a:ext cx="5483494" cy="1219200"/>
          </a:xfrm>
        </p:spPr>
        <p:txBody>
          <a:bodyPr>
            <a:normAutofit/>
          </a:bodyPr>
          <a:lstStyle/>
          <a:p>
            <a:r>
              <a:rPr lang="en-US" sz="2700" b="1" dirty="0">
                <a:solidFill>
                  <a:schemeClr val="bg1"/>
                </a:solidFill>
                <a:latin typeface="AWPCHelvetica" panose="00000400000000000000" pitchFamily="2" charset="0"/>
                <a:ea typeface="+mn-ea"/>
                <a:cs typeface="+mn-cs"/>
              </a:rPr>
              <a:t>Lesson 6: Headline Type </a:t>
            </a:r>
          </a:p>
        </p:txBody>
      </p:sp>
      <p:sp>
        <p:nvSpPr>
          <p:cNvPr id="2" name="TextBox 1"/>
          <p:cNvSpPr txBox="1"/>
          <p:nvPr/>
        </p:nvSpPr>
        <p:spPr>
          <a:xfrm>
            <a:off x="914401" y="1600200"/>
            <a:ext cx="7315200" cy="461664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WPCHelvetica" panose="00000400000000000000" pitchFamily="2" charset="0"/>
              </a:rPr>
              <a:t>The best yearbook staffs </a:t>
            </a:r>
            <a:r>
              <a:rPr lang="en-US" sz="2400" b="1" dirty="0">
                <a:latin typeface="AWPCHelvetica" panose="00000400000000000000" pitchFamily="2" charset="0"/>
              </a:rPr>
              <a:t>design their headlines</a:t>
            </a:r>
            <a:r>
              <a:rPr lang="en-US" dirty="0">
                <a:latin typeface="AWPCHelvetica" panose="00000400000000000000" pitchFamily="2" charset="0"/>
              </a:rPr>
              <a:t>. </a:t>
            </a:r>
            <a:endParaRPr lang="en-US" dirty="0" smtClean="0">
              <a:latin typeface="AWPCHelvetica" panose="00000400000000000000" pitchFamily="2" charset="0"/>
            </a:endParaRPr>
          </a:p>
          <a:p>
            <a:pPr marL="285750" indent="-285750">
              <a:buFont typeface="Arial" panose="020B0604020202020204" pitchFamily="34" charset="0"/>
              <a:buChar char="•"/>
            </a:pPr>
            <a:endParaRPr lang="en-US" dirty="0">
              <a:latin typeface="AWPCHelvetica" panose="00000400000000000000" pitchFamily="2" charset="0"/>
            </a:endParaRPr>
          </a:p>
          <a:p>
            <a:pPr marL="285750" indent="-285750">
              <a:buFont typeface="Arial" panose="020B0604020202020204" pitchFamily="34" charset="0"/>
              <a:buChar char="•"/>
            </a:pPr>
            <a:r>
              <a:rPr lang="en-US" dirty="0">
                <a:latin typeface="AWPCHelvetica" panose="00000400000000000000" pitchFamily="2" charset="0"/>
              </a:rPr>
              <a:t>Designers look to </a:t>
            </a:r>
            <a:r>
              <a:rPr lang="en-US" b="1" dirty="0">
                <a:latin typeface="AWPCHelvetica" panose="00000400000000000000" pitchFamily="2" charset="0"/>
              </a:rPr>
              <a:t>magazines, Pinterest </a:t>
            </a:r>
            <a:r>
              <a:rPr lang="en-US" dirty="0">
                <a:latin typeface="AWPCHelvetica" panose="00000400000000000000" pitchFamily="2" charset="0"/>
              </a:rPr>
              <a:t>or</a:t>
            </a:r>
            <a:r>
              <a:rPr lang="en-US" b="1" dirty="0">
                <a:latin typeface="AWPCHelvetica" panose="00000400000000000000" pitchFamily="2" charset="0"/>
              </a:rPr>
              <a:t> Design Shack </a:t>
            </a:r>
            <a:r>
              <a:rPr lang="en-US" dirty="0">
                <a:latin typeface="AWPCHelvetica" panose="00000400000000000000" pitchFamily="2" charset="0"/>
              </a:rPr>
              <a:t>for great examples. </a:t>
            </a:r>
            <a:endParaRPr lang="en-US" dirty="0" smtClean="0">
              <a:latin typeface="AWPCHelvetica" panose="00000400000000000000" pitchFamily="2" charset="0"/>
            </a:endParaRPr>
          </a:p>
          <a:p>
            <a:pPr marL="285750" indent="-285750">
              <a:buFont typeface="Arial" panose="020B0604020202020204" pitchFamily="34" charset="0"/>
              <a:buChar char="•"/>
            </a:pPr>
            <a:endParaRPr lang="en-US" dirty="0">
              <a:latin typeface="AWPCHelvetica" panose="00000400000000000000" pitchFamily="2" charset="0"/>
            </a:endParaRPr>
          </a:p>
          <a:p>
            <a:pPr marL="285750" indent="-285750">
              <a:buFont typeface="Arial" panose="020B0604020202020204" pitchFamily="34" charset="0"/>
              <a:buChar char="•"/>
            </a:pPr>
            <a:r>
              <a:rPr lang="en-US" dirty="0">
                <a:latin typeface="AWPCHelvetica" panose="00000400000000000000" pitchFamily="2" charset="0"/>
              </a:rPr>
              <a:t>Headline rules do vary more than the body copy rules. </a:t>
            </a:r>
            <a:r>
              <a:rPr lang="en-US" dirty="0" smtClean="0">
                <a:latin typeface="AWPCHelvetica" panose="00000400000000000000" pitchFamily="2" charset="0"/>
              </a:rPr>
              <a:t>Why? Because </a:t>
            </a:r>
            <a:r>
              <a:rPr lang="en-US" b="1" dirty="0">
                <a:latin typeface="AWPCHelvetica" panose="00000400000000000000" pitchFamily="2" charset="0"/>
              </a:rPr>
              <a:t>headlines are larger and are made to attract attention</a:t>
            </a:r>
            <a:r>
              <a:rPr lang="en-US" dirty="0">
                <a:latin typeface="AWPCHelvetica" panose="00000400000000000000" pitchFamily="2" charset="0"/>
              </a:rPr>
              <a:t>. </a:t>
            </a:r>
            <a:endParaRPr lang="en-US" dirty="0" smtClean="0">
              <a:latin typeface="AWPCHelvetica" panose="00000400000000000000" pitchFamily="2" charset="0"/>
            </a:endParaRPr>
          </a:p>
          <a:p>
            <a:pPr marL="285750" indent="-285750">
              <a:buFont typeface="Arial" panose="020B0604020202020204" pitchFamily="34" charset="0"/>
              <a:buChar char="•"/>
            </a:pPr>
            <a:endParaRPr lang="en-US" dirty="0">
              <a:latin typeface="AWPCHelvetica" panose="00000400000000000000" pitchFamily="2" charset="0"/>
            </a:endParaRPr>
          </a:p>
          <a:p>
            <a:pPr marL="285750" indent="-285750">
              <a:buFont typeface="Arial" panose="020B0604020202020204" pitchFamily="34" charset="0"/>
              <a:buChar char="•"/>
            </a:pPr>
            <a:r>
              <a:rPr lang="en-US" dirty="0">
                <a:latin typeface="AWPCHelvetica" panose="00000400000000000000" pitchFamily="2" charset="0"/>
              </a:rPr>
              <a:t>You know that decorative font you used on your </a:t>
            </a:r>
            <a:r>
              <a:rPr lang="en-US" dirty="0" smtClean="0">
                <a:latin typeface="AWPCHelvetica" panose="00000400000000000000" pitchFamily="2" charset="0"/>
              </a:rPr>
              <a:t>cover? It </a:t>
            </a:r>
            <a:r>
              <a:rPr lang="en-US" dirty="0">
                <a:latin typeface="AWPCHelvetica" panose="00000400000000000000" pitchFamily="2" charset="0"/>
              </a:rPr>
              <a:t>is OK to now use that font in a letter or word; </a:t>
            </a:r>
            <a:r>
              <a:rPr lang="en-US" sz="2400" b="1" dirty="0">
                <a:latin typeface="AWPCHelvetica" panose="00000400000000000000" pitchFamily="2" charset="0"/>
              </a:rPr>
              <a:t>never the entire headline</a:t>
            </a:r>
            <a:r>
              <a:rPr lang="en-US" dirty="0">
                <a:latin typeface="AWPCHelvetica" panose="00000400000000000000" pitchFamily="2" charset="0"/>
              </a:rPr>
              <a:t>. </a:t>
            </a:r>
            <a:endParaRPr lang="en-US" dirty="0" smtClean="0">
              <a:latin typeface="AWPCHelvetica" panose="00000400000000000000" pitchFamily="2" charset="0"/>
            </a:endParaRPr>
          </a:p>
          <a:p>
            <a:pPr marL="285750" indent="-285750">
              <a:buFont typeface="Arial" panose="020B0604020202020204" pitchFamily="34" charset="0"/>
              <a:buChar char="•"/>
            </a:pPr>
            <a:endParaRPr lang="en-US" dirty="0">
              <a:latin typeface="AWPCHelvetica" panose="00000400000000000000" pitchFamily="2" charset="0"/>
            </a:endParaRPr>
          </a:p>
          <a:p>
            <a:pPr marL="285750" indent="-285750">
              <a:buFont typeface="Arial" panose="020B0604020202020204" pitchFamily="34" charset="0"/>
              <a:buChar char="•"/>
            </a:pPr>
            <a:r>
              <a:rPr lang="en-US" dirty="0">
                <a:latin typeface="AWPCHelvetica" panose="00000400000000000000" pitchFamily="2" charset="0"/>
              </a:rPr>
              <a:t>Therefore, it is </a:t>
            </a:r>
            <a:r>
              <a:rPr lang="en-US" dirty="0" smtClean="0">
                <a:latin typeface="AWPCHelvetica" panose="00000400000000000000" pitchFamily="2" charset="0"/>
              </a:rPr>
              <a:t>important </a:t>
            </a:r>
            <a:r>
              <a:rPr lang="en-US" dirty="0">
                <a:latin typeface="AWPCHelvetica" panose="00000400000000000000" pitchFamily="2" charset="0"/>
              </a:rPr>
              <a:t>that you select a headline font that will </a:t>
            </a:r>
            <a:r>
              <a:rPr lang="en-US" sz="2400" b="1" dirty="0" smtClean="0">
                <a:latin typeface="AWPCHelvetica" panose="00000400000000000000" pitchFamily="2" charset="0"/>
              </a:rPr>
              <a:t>contrast </a:t>
            </a:r>
            <a:r>
              <a:rPr lang="en-US" sz="2400" b="1" dirty="0">
                <a:latin typeface="AWPCHelvetica" panose="00000400000000000000" pitchFamily="2" charset="0"/>
              </a:rPr>
              <a:t>nicely with your theme font</a:t>
            </a:r>
            <a:r>
              <a:rPr lang="en-US" dirty="0">
                <a:latin typeface="AWPCHelvetica" panose="00000400000000000000" pitchFamily="2" charset="0"/>
              </a:rPr>
              <a:t>. In other words, two serifs will </a:t>
            </a:r>
            <a:r>
              <a:rPr lang="en-US" dirty="0" smtClean="0">
                <a:latin typeface="AWPCHelvetica" panose="00000400000000000000" pitchFamily="2" charset="0"/>
              </a:rPr>
              <a:t>probably </a:t>
            </a:r>
            <a:r>
              <a:rPr lang="en-US" dirty="0">
                <a:latin typeface="AWPCHelvetica" panose="00000400000000000000" pitchFamily="2" charset="0"/>
              </a:rPr>
              <a:t>not mix well. </a:t>
            </a:r>
            <a:endParaRPr lang="en-US" dirty="0"/>
          </a:p>
        </p:txBody>
      </p:sp>
    </p:spTree>
    <p:extLst>
      <p:ext uri="{BB962C8B-B14F-4D97-AF65-F5344CB8AC3E}">
        <p14:creationId xmlns:p14="http://schemas.microsoft.com/office/powerpoint/2010/main" val="13075693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457200" y="0"/>
            <a:ext cx="8229600" cy="1219200"/>
          </a:xfrm>
        </p:spPr>
        <p:txBody>
          <a:bodyPr>
            <a:normAutofit/>
          </a:bodyPr>
          <a:lstStyle/>
          <a:p>
            <a:r>
              <a:rPr lang="en-US" sz="2700" b="1" dirty="0">
                <a:solidFill>
                  <a:schemeClr val="bg1"/>
                </a:solidFill>
                <a:latin typeface="AWPCHelvetica" panose="00000400000000000000" pitchFamily="2" charset="0"/>
              </a:rPr>
              <a:t>Lesson 6: Headline Type</a:t>
            </a:r>
            <a:endParaRPr lang="en-US" sz="2700" dirty="0"/>
          </a:p>
        </p:txBody>
      </p:sp>
      <p:sp>
        <p:nvSpPr>
          <p:cNvPr id="2" name="TextBox 1"/>
          <p:cNvSpPr txBox="1"/>
          <p:nvPr/>
        </p:nvSpPr>
        <p:spPr>
          <a:xfrm>
            <a:off x="867375" y="1600200"/>
            <a:ext cx="7362225" cy="3231654"/>
          </a:xfrm>
          <a:prstGeom prst="rect">
            <a:avLst/>
          </a:prstGeom>
          <a:noFill/>
        </p:spPr>
        <p:txBody>
          <a:bodyPr wrap="square" rtlCol="0">
            <a:spAutoFit/>
          </a:bodyPr>
          <a:lstStyle/>
          <a:p>
            <a:r>
              <a:rPr lang="en-US" dirty="0">
                <a:latin typeface="AWPCHelvetica" panose="00000400000000000000" pitchFamily="2" charset="0"/>
              </a:rPr>
              <a:t>Instead of using multiple fonts, use a </a:t>
            </a:r>
            <a:r>
              <a:rPr lang="en-US" sz="2400" b="1" dirty="0">
                <a:latin typeface="AWPCHelvetica" panose="00000400000000000000" pitchFamily="2" charset="0"/>
              </a:rPr>
              <a:t>texture, color </a:t>
            </a:r>
            <a:r>
              <a:rPr lang="en-US" dirty="0">
                <a:latin typeface="AWPCHelvetica" panose="00000400000000000000" pitchFamily="2" charset="0"/>
              </a:rPr>
              <a:t>or even </a:t>
            </a:r>
          </a:p>
          <a:p>
            <a:r>
              <a:rPr lang="en-US" sz="2400" b="1" dirty="0">
                <a:latin typeface="AWPCHelvetica" panose="00000400000000000000" pitchFamily="2" charset="0"/>
              </a:rPr>
              <a:t>different capitalization formats </a:t>
            </a:r>
            <a:r>
              <a:rPr lang="en-US" dirty="0">
                <a:latin typeface="AWPCHelvetica" panose="00000400000000000000" pitchFamily="2" charset="0"/>
              </a:rPr>
              <a:t>to add the desired emphasis. </a:t>
            </a:r>
          </a:p>
          <a:p>
            <a:endParaRPr lang="en-US" dirty="0">
              <a:latin typeface="AWPCHelvetica" panose="00000400000000000000" pitchFamily="2" charset="0"/>
            </a:endParaRPr>
          </a:p>
          <a:p>
            <a:r>
              <a:rPr lang="en-US" dirty="0">
                <a:latin typeface="AWPCHelvetica" panose="00000400000000000000" pitchFamily="2" charset="0"/>
              </a:rPr>
              <a:t>Remember, </a:t>
            </a:r>
            <a:r>
              <a:rPr lang="en-US" sz="2400" b="1" dirty="0">
                <a:latin typeface="AWPCHelvetica" panose="00000400000000000000" pitchFamily="2" charset="0"/>
              </a:rPr>
              <a:t>headlines attract</a:t>
            </a:r>
            <a:r>
              <a:rPr lang="en-US" dirty="0">
                <a:latin typeface="AWPCHelvetica" panose="00000400000000000000" pitchFamily="2" charset="0"/>
              </a:rPr>
              <a:t>. That’s their job. </a:t>
            </a:r>
          </a:p>
          <a:p>
            <a:endParaRPr lang="en-US" dirty="0">
              <a:latin typeface="AWPCHelvetica" panose="00000400000000000000" pitchFamily="2" charset="0"/>
            </a:endParaRPr>
          </a:p>
          <a:p>
            <a:r>
              <a:rPr lang="en-US" dirty="0">
                <a:latin typeface="AWPCHelvetica" panose="00000400000000000000" pitchFamily="2" charset="0"/>
              </a:rPr>
              <a:t>When someone wants to attract attention, they get dressed in their </a:t>
            </a:r>
            <a:r>
              <a:rPr lang="en-US" sz="2400" b="1" dirty="0">
                <a:latin typeface="AWPCHelvetica" panose="00000400000000000000" pitchFamily="2" charset="0"/>
              </a:rPr>
              <a:t>best outfits</a:t>
            </a:r>
            <a:r>
              <a:rPr lang="en-US" dirty="0">
                <a:latin typeface="AWPCHelvetica" panose="00000400000000000000" pitchFamily="2" charset="0"/>
              </a:rPr>
              <a:t>. </a:t>
            </a:r>
            <a:endParaRPr lang="en-US" dirty="0" smtClean="0">
              <a:latin typeface="AWPCHelvetica" panose="00000400000000000000" pitchFamily="2" charset="0"/>
            </a:endParaRPr>
          </a:p>
          <a:p>
            <a:endParaRPr lang="en-US" dirty="0">
              <a:latin typeface="AWPCHelvetica" panose="00000400000000000000" pitchFamily="2" charset="0"/>
            </a:endParaRPr>
          </a:p>
          <a:p>
            <a:r>
              <a:rPr lang="en-US" dirty="0">
                <a:latin typeface="AWPCHelvetica" panose="00000400000000000000" pitchFamily="2" charset="0"/>
              </a:rPr>
              <a:t>Yearbook headlines need to think in the same manner. </a:t>
            </a:r>
          </a:p>
          <a:p>
            <a:endParaRPr lang="en-US" dirty="0"/>
          </a:p>
        </p:txBody>
      </p:sp>
    </p:spTree>
    <p:extLst>
      <p:ext uri="{BB962C8B-B14F-4D97-AF65-F5344CB8AC3E}">
        <p14:creationId xmlns:p14="http://schemas.microsoft.com/office/powerpoint/2010/main" val="11839965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600200" y="76200"/>
            <a:ext cx="5638800" cy="1143000"/>
          </a:xfrm>
        </p:spPr>
        <p:txBody>
          <a:bodyPr>
            <a:normAutofit/>
          </a:bodyPr>
          <a:lstStyle/>
          <a:p>
            <a:r>
              <a:rPr lang="en-US" sz="2700" b="1" dirty="0">
                <a:solidFill>
                  <a:schemeClr val="bg1"/>
                </a:solidFill>
                <a:latin typeface="AWPCHelvetica" panose="00000400000000000000" pitchFamily="2" charset="0"/>
              </a:rPr>
              <a:t>Lesson 6: Headline Type</a:t>
            </a:r>
            <a:endParaRPr lang="en-US" sz="2700" b="1" dirty="0">
              <a:solidFill>
                <a:schemeClr val="bg1"/>
              </a:solidFill>
              <a:latin typeface="AWPCHelvetica" panose="00000400000000000000" pitchFamily="2" charset="0"/>
              <a:ea typeface="+mn-ea"/>
              <a:cs typeface="+mn-cs"/>
            </a:endParaRPr>
          </a:p>
        </p:txBody>
      </p:sp>
      <p:sp>
        <p:nvSpPr>
          <p:cNvPr id="2" name="TextBox 1"/>
          <p:cNvSpPr txBox="1"/>
          <p:nvPr/>
        </p:nvSpPr>
        <p:spPr>
          <a:xfrm>
            <a:off x="914400" y="1575609"/>
            <a:ext cx="7315200" cy="4708981"/>
          </a:xfrm>
          <a:prstGeom prst="rect">
            <a:avLst/>
          </a:prstGeom>
          <a:noFill/>
        </p:spPr>
        <p:txBody>
          <a:bodyPr wrap="square" rtlCol="0">
            <a:spAutoFit/>
          </a:bodyPr>
          <a:lstStyle/>
          <a:p>
            <a:r>
              <a:rPr lang="en-US" dirty="0">
                <a:latin typeface="AWPCHelvetica" panose="00000400000000000000" pitchFamily="2" charset="0"/>
              </a:rPr>
              <a:t>Headlines should be </a:t>
            </a:r>
            <a:r>
              <a:rPr lang="en-US" sz="2400" b="1" dirty="0">
                <a:latin typeface="AWPCHelvetica" panose="00000400000000000000" pitchFamily="2" charset="0"/>
              </a:rPr>
              <a:t>varied in design</a:t>
            </a:r>
            <a:r>
              <a:rPr lang="en-US" dirty="0">
                <a:latin typeface="AWPCHelvetica" panose="00000400000000000000" pitchFamily="2" charset="0"/>
              </a:rPr>
              <a:t>, but </a:t>
            </a:r>
            <a:r>
              <a:rPr lang="en-US" sz="2400" b="1" dirty="0">
                <a:latin typeface="AWPCHelvetica" panose="00000400000000000000" pitchFamily="2" charset="0"/>
              </a:rPr>
              <a:t>consistent in font choice.</a:t>
            </a:r>
            <a:r>
              <a:rPr lang="en-US" dirty="0">
                <a:latin typeface="AWPCHelvetica" panose="00000400000000000000" pitchFamily="2" charset="0"/>
              </a:rPr>
              <a:t> </a:t>
            </a:r>
            <a:endParaRPr lang="en-US" dirty="0" smtClean="0">
              <a:latin typeface="AWPCHelvetica" panose="00000400000000000000" pitchFamily="2" charset="0"/>
            </a:endParaRPr>
          </a:p>
          <a:p>
            <a:endParaRPr lang="en-US" dirty="0">
              <a:latin typeface="AWPCHelvetica" panose="00000400000000000000" pitchFamily="2" charset="0"/>
            </a:endParaRPr>
          </a:p>
          <a:p>
            <a:r>
              <a:rPr lang="en-US" dirty="0">
                <a:latin typeface="AWPCHelvetica" panose="00000400000000000000" pitchFamily="2" charset="0"/>
              </a:rPr>
              <a:t>This is where the </a:t>
            </a:r>
            <a:r>
              <a:rPr lang="en-US" b="1" dirty="0">
                <a:latin typeface="AWPCHelvetica" panose="00000400000000000000" pitchFamily="2" charset="0"/>
              </a:rPr>
              <a:t>imagination</a:t>
            </a:r>
            <a:r>
              <a:rPr lang="en-US" dirty="0">
                <a:latin typeface="AWPCHelvetica" panose="00000400000000000000" pitchFamily="2" charset="0"/>
              </a:rPr>
              <a:t> and </a:t>
            </a:r>
            <a:r>
              <a:rPr lang="en-US" b="1" dirty="0">
                <a:latin typeface="AWPCHelvetica" panose="00000400000000000000" pitchFamily="2" charset="0"/>
              </a:rPr>
              <a:t>creativity</a:t>
            </a:r>
            <a:r>
              <a:rPr lang="en-US" dirty="0">
                <a:latin typeface="AWPCHelvetica" panose="00000400000000000000" pitchFamily="2" charset="0"/>
              </a:rPr>
              <a:t> will really come in to play. </a:t>
            </a:r>
          </a:p>
          <a:p>
            <a:endParaRPr lang="en-US" dirty="0">
              <a:latin typeface="AWPCHelvetica" panose="00000400000000000000" pitchFamily="2" charset="0"/>
            </a:endParaRPr>
          </a:p>
          <a:p>
            <a:r>
              <a:rPr lang="en-US" dirty="0">
                <a:latin typeface="AWPCHelvetica" panose="00000400000000000000" pitchFamily="2" charset="0"/>
              </a:rPr>
              <a:t>When setting your headlines, </a:t>
            </a:r>
            <a:r>
              <a:rPr lang="en-US" sz="2400" b="1" dirty="0">
                <a:latin typeface="AWPCHelvetica" panose="00000400000000000000" pitchFamily="2" charset="0"/>
              </a:rPr>
              <a:t>never just type it and walk away</a:t>
            </a:r>
            <a:r>
              <a:rPr lang="en-US" dirty="0">
                <a:latin typeface="AWPCHelvetica" panose="00000400000000000000" pitchFamily="2" charset="0"/>
              </a:rPr>
              <a:t>. </a:t>
            </a:r>
          </a:p>
          <a:p>
            <a:endParaRPr lang="en-US" dirty="0" smtClean="0">
              <a:latin typeface="AWPCHelvetica" panose="00000400000000000000" pitchFamily="2" charset="0"/>
            </a:endParaRPr>
          </a:p>
          <a:p>
            <a:r>
              <a:rPr lang="en-US" dirty="0" smtClean="0">
                <a:latin typeface="AWPCHelvetica" panose="00000400000000000000" pitchFamily="2" charset="0"/>
              </a:rPr>
              <a:t>Your </a:t>
            </a:r>
            <a:r>
              <a:rPr lang="en-US" dirty="0">
                <a:latin typeface="AWPCHelvetica" panose="00000400000000000000" pitchFamily="2" charset="0"/>
              </a:rPr>
              <a:t>design program will use a default kerning. You should </a:t>
            </a:r>
            <a:r>
              <a:rPr lang="en-US" b="1" dirty="0">
                <a:latin typeface="AWPCHelvetica" panose="00000400000000000000" pitchFamily="2" charset="0"/>
              </a:rPr>
              <a:t>never just allow </a:t>
            </a:r>
            <a:r>
              <a:rPr lang="en-US" b="1" dirty="0" smtClean="0">
                <a:latin typeface="AWPCHelvetica" panose="00000400000000000000" pitchFamily="2" charset="0"/>
              </a:rPr>
              <a:t>the </a:t>
            </a:r>
            <a:r>
              <a:rPr lang="en-US" b="1" dirty="0">
                <a:latin typeface="AWPCHelvetica" panose="00000400000000000000" pitchFamily="2" charset="0"/>
              </a:rPr>
              <a:t>default to do your work</a:t>
            </a:r>
            <a:r>
              <a:rPr lang="en-US" dirty="0">
                <a:latin typeface="AWPCHelvetica" panose="00000400000000000000" pitchFamily="2" charset="0"/>
              </a:rPr>
              <a:t>. </a:t>
            </a:r>
            <a:endParaRPr lang="en-US" dirty="0" smtClean="0">
              <a:latin typeface="AWPCHelvetica" panose="00000400000000000000" pitchFamily="2" charset="0"/>
            </a:endParaRPr>
          </a:p>
          <a:p>
            <a:endParaRPr lang="en-US" dirty="0">
              <a:latin typeface="AWPCHelvetica" panose="00000400000000000000" pitchFamily="2" charset="0"/>
            </a:endParaRPr>
          </a:p>
          <a:p>
            <a:r>
              <a:rPr lang="en-US" sz="2400" b="1" dirty="0">
                <a:latin typeface="AWPCHelvetica" panose="00000400000000000000" pitchFamily="2" charset="0"/>
              </a:rPr>
              <a:t>Change the kerning</a:t>
            </a:r>
            <a:r>
              <a:rPr lang="en-US" dirty="0">
                <a:latin typeface="AWPCHelvetica" panose="00000400000000000000" pitchFamily="2" charset="0"/>
              </a:rPr>
              <a:t> so the letters are tighter or spaced to help you attract attention. </a:t>
            </a:r>
          </a:p>
          <a:p>
            <a:endParaRPr lang="en-US" dirty="0">
              <a:latin typeface="AWPCHelvetica" panose="00000400000000000000" pitchFamily="2" charset="0"/>
            </a:endParaRPr>
          </a:p>
          <a:p>
            <a:endParaRPr lang="en-US" dirty="0">
              <a:latin typeface="AWPCHelvetica" panose="00000400000000000000" pitchFamily="2" charset="0"/>
            </a:endParaRPr>
          </a:p>
        </p:txBody>
      </p:sp>
    </p:spTree>
    <p:extLst>
      <p:ext uri="{BB962C8B-B14F-4D97-AF65-F5344CB8AC3E}">
        <p14:creationId xmlns:p14="http://schemas.microsoft.com/office/powerpoint/2010/main" val="3543699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600200" y="76200"/>
            <a:ext cx="5562600" cy="1143000"/>
          </a:xfrm>
        </p:spPr>
        <p:txBody>
          <a:bodyPr>
            <a:normAutofit/>
          </a:bodyPr>
          <a:lstStyle/>
          <a:p>
            <a:r>
              <a:rPr lang="en-US" sz="2700" b="1" dirty="0">
                <a:solidFill>
                  <a:schemeClr val="bg1"/>
                </a:solidFill>
                <a:latin typeface="AWPCHelvetica" panose="00000400000000000000" pitchFamily="2" charset="0"/>
              </a:rPr>
              <a:t>Lesson 6: Headline Type</a:t>
            </a:r>
            <a:endParaRPr lang="en-US" sz="2700" b="1" dirty="0">
              <a:solidFill>
                <a:schemeClr val="bg1"/>
              </a:solidFill>
              <a:latin typeface="AWPCHelvetica" panose="00000400000000000000" pitchFamily="2" charset="0"/>
              <a:ea typeface="+mn-ea"/>
              <a:cs typeface="+mn-cs"/>
            </a:endParaRPr>
          </a:p>
        </p:txBody>
      </p:sp>
      <p:sp>
        <p:nvSpPr>
          <p:cNvPr id="2" name="TextBox 1"/>
          <p:cNvSpPr txBox="1"/>
          <p:nvPr/>
        </p:nvSpPr>
        <p:spPr>
          <a:xfrm>
            <a:off x="914400" y="1575609"/>
            <a:ext cx="7696200" cy="4708981"/>
          </a:xfrm>
          <a:prstGeom prst="rect">
            <a:avLst/>
          </a:prstGeom>
          <a:noFill/>
        </p:spPr>
        <p:txBody>
          <a:bodyPr wrap="square" rtlCol="0">
            <a:spAutoFit/>
          </a:bodyPr>
          <a:lstStyle/>
          <a:p>
            <a:r>
              <a:rPr lang="en-US" sz="2400" b="1" dirty="0" smtClean="0">
                <a:latin typeface="AWPCHelvetica" panose="00000400000000000000" pitchFamily="2" charset="0"/>
              </a:rPr>
              <a:t>Pairing </a:t>
            </a:r>
            <a:r>
              <a:rPr lang="en-US" sz="2400" b="1" dirty="0">
                <a:latin typeface="AWPCHelvetica" panose="00000400000000000000" pitchFamily="2" charset="0"/>
              </a:rPr>
              <a:t>fonts </a:t>
            </a:r>
            <a:r>
              <a:rPr lang="en-US" dirty="0">
                <a:latin typeface="AWPCHelvetica" panose="00000400000000000000" pitchFamily="2" charset="0"/>
              </a:rPr>
              <a:t>is also essential to attract attention. </a:t>
            </a:r>
            <a:endParaRPr lang="en-US" dirty="0" smtClean="0">
              <a:latin typeface="AWPCHelvetica" panose="00000400000000000000" pitchFamily="2" charset="0"/>
            </a:endParaRPr>
          </a:p>
          <a:p>
            <a:endParaRPr lang="en-US" dirty="0">
              <a:latin typeface="AWPCHelvetica" panose="00000400000000000000" pitchFamily="2" charset="0"/>
            </a:endParaRPr>
          </a:p>
          <a:p>
            <a:r>
              <a:rPr lang="en-US" dirty="0" smtClean="0">
                <a:latin typeface="AWPCHelvetica" panose="00000400000000000000" pitchFamily="2" charset="0"/>
              </a:rPr>
              <a:t>Often</a:t>
            </a:r>
            <a:r>
              <a:rPr lang="en-US" dirty="0">
                <a:latin typeface="AWPCHelvetica" panose="00000400000000000000" pitchFamily="2" charset="0"/>
              </a:rPr>
              <a:t>, the theme will use </a:t>
            </a:r>
            <a:r>
              <a:rPr lang="en-US" dirty="0" smtClean="0">
                <a:latin typeface="AWPCHelvetica" panose="00000400000000000000" pitchFamily="2" charset="0"/>
              </a:rPr>
              <a:t>a </a:t>
            </a:r>
            <a:r>
              <a:rPr lang="en-US" dirty="0">
                <a:latin typeface="AWPCHelvetica" panose="00000400000000000000" pitchFamily="2" charset="0"/>
              </a:rPr>
              <a:t>script or cursive font. </a:t>
            </a:r>
          </a:p>
          <a:p>
            <a:r>
              <a:rPr lang="en-US" dirty="0">
                <a:latin typeface="AWPCHelvetica" panose="00000400000000000000" pitchFamily="2" charset="0"/>
              </a:rPr>
              <a:t>The best place to </a:t>
            </a:r>
            <a:r>
              <a:rPr lang="en-US" b="1" dirty="0">
                <a:latin typeface="AWPCHelvetica" panose="00000400000000000000" pitchFamily="2" charset="0"/>
              </a:rPr>
              <a:t>carry this font </a:t>
            </a:r>
            <a:r>
              <a:rPr lang="en-US" dirty="0">
                <a:latin typeface="AWPCHelvetica" panose="00000400000000000000" pitchFamily="2" charset="0"/>
              </a:rPr>
              <a:t>through in the yearbook is the headlines. </a:t>
            </a:r>
            <a:endParaRPr lang="en-US" dirty="0" smtClean="0">
              <a:latin typeface="AWPCHelvetica" panose="00000400000000000000" pitchFamily="2" charset="0"/>
            </a:endParaRPr>
          </a:p>
          <a:p>
            <a:endParaRPr lang="en-US" dirty="0">
              <a:latin typeface="AWPCHelvetica" panose="00000400000000000000" pitchFamily="2" charset="0"/>
            </a:endParaRPr>
          </a:p>
          <a:p>
            <a:r>
              <a:rPr lang="en-US" dirty="0">
                <a:latin typeface="AWPCHelvetica" panose="00000400000000000000" pitchFamily="2" charset="0"/>
              </a:rPr>
              <a:t>However, be careful. The </a:t>
            </a:r>
            <a:r>
              <a:rPr lang="en-US" sz="2400" b="1" dirty="0">
                <a:latin typeface="AWPCHelvetica" panose="00000400000000000000" pitchFamily="2" charset="0"/>
              </a:rPr>
              <a:t>best use of a script </a:t>
            </a:r>
            <a:r>
              <a:rPr lang="en-US" dirty="0">
                <a:latin typeface="AWPCHelvetica" panose="00000400000000000000" pitchFamily="2" charset="0"/>
              </a:rPr>
              <a:t>is in a </a:t>
            </a:r>
            <a:r>
              <a:rPr lang="en-US" sz="2400" b="1" dirty="0">
                <a:latin typeface="AWPCHelvetica" panose="00000400000000000000" pitchFamily="2" charset="0"/>
              </a:rPr>
              <a:t>large font</a:t>
            </a:r>
            <a:r>
              <a:rPr lang="en-US" dirty="0">
                <a:latin typeface="AWPCHelvetica" panose="00000400000000000000" pitchFamily="2" charset="0"/>
              </a:rPr>
              <a:t>. </a:t>
            </a:r>
            <a:endParaRPr lang="en-US" dirty="0" smtClean="0">
              <a:latin typeface="AWPCHelvetica" panose="00000400000000000000" pitchFamily="2" charset="0"/>
            </a:endParaRPr>
          </a:p>
          <a:p>
            <a:endParaRPr lang="en-US" dirty="0">
              <a:latin typeface="AWPCHelvetica" panose="00000400000000000000" pitchFamily="2" charset="0"/>
            </a:endParaRPr>
          </a:p>
          <a:p>
            <a:r>
              <a:rPr lang="en-US" dirty="0">
                <a:latin typeface="AWPCHelvetica" panose="00000400000000000000" pitchFamily="2" charset="0"/>
              </a:rPr>
              <a:t>Scripts look best using the </a:t>
            </a:r>
            <a:r>
              <a:rPr lang="en-US" sz="2400" b="1" dirty="0">
                <a:latin typeface="AWPCHelvetica" panose="00000400000000000000" pitchFamily="2" charset="0"/>
              </a:rPr>
              <a:t>first letter in caps </a:t>
            </a:r>
            <a:r>
              <a:rPr lang="en-US" dirty="0">
                <a:latin typeface="AWPCHelvetica" panose="00000400000000000000" pitchFamily="2" charset="0"/>
              </a:rPr>
              <a:t>and subsequent letters </a:t>
            </a:r>
          </a:p>
          <a:p>
            <a:r>
              <a:rPr lang="en-US" dirty="0">
                <a:latin typeface="AWPCHelvetica" panose="00000400000000000000" pitchFamily="2" charset="0"/>
              </a:rPr>
              <a:t>in lower case, not all caps. </a:t>
            </a:r>
            <a:endParaRPr lang="en-US" dirty="0" smtClean="0">
              <a:latin typeface="AWPCHelvetica" panose="00000400000000000000" pitchFamily="2" charset="0"/>
            </a:endParaRPr>
          </a:p>
          <a:p>
            <a:endParaRPr lang="en-US" dirty="0">
              <a:latin typeface="AWPCHelvetica" panose="00000400000000000000" pitchFamily="2" charset="0"/>
            </a:endParaRPr>
          </a:p>
          <a:p>
            <a:r>
              <a:rPr lang="en-US" b="1" dirty="0">
                <a:latin typeface="AWPCHelvetica" panose="00000400000000000000" pitchFamily="2" charset="0"/>
              </a:rPr>
              <a:t>Headlines</a:t>
            </a:r>
            <a:r>
              <a:rPr lang="en-US" dirty="0">
                <a:latin typeface="AWPCHelvetica" panose="00000400000000000000" pitchFamily="2" charset="0"/>
              </a:rPr>
              <a:t> work in </a:t>
            </a:r>
            <a:r>
              <a:rPr lang="en-US" b="1" dirty="0">
                <a:latin typeface="AWPCHelvetica" panose="00000400000000000000" pitchFamily="2" charset="0"/>
              </a:rPr>
              <a:t>all caps </a:t>
            </a:r>
            <a:r>
              <a:rPr lang="en-US" dirty="0">
                <a:latin typeface="AWPCHelvetica" panose="00000400000000000000" pitchFamily="2" charset="0"/>
              </a:rPr>
              <a:t>in </a:t>
            </a:r>
            <a:r>
              <a:rPr lang="en-US" b="1" dirty="0">
                <a:latin typeface="AWPCHelvetica" panose="00000400000000000000" pitchFamily="2" charset="0"/>
              </a:rPr>
              <a:t>some fonts</a:t>
            </a:r>
            <a:r>
              <a:rPr lang="en-US" dirty="0">
                <a:latin typeface="AWPCHelvetica" panose="00000400000000000000" pitchFamily="2" charset="0"/>
              </a:rPr>
              <a:t>. Body copy or captions will not. </a:t>
            </a:r>
          </a:p>
          <a:p>
            <a:endParaRPr lang="en-US" dirty="0" smtClean="0">
              <a:latin typeface="AWPCHelvetica" panose="00000400000000000000" pitchFamily="2" charset="0"/>
            </a:endParaRPr>
          </a:p>
          <a:p>
            <a:r>
              <a:rPr lang="en-US" dirty="0" smtClean="0">
                <a:latin typeface="AWPCHelvetica" panose="00000400000000000000" pitchFamily="2" charset="0"/>
              </a:rPr>
              <a:t>All </a:t>
            </a:r>
            <a:r>
              <a:rPr lang="en-US" dirty="0">
                <a:latin typeface="AWPCHelvetica" panose="00000400000000000000" pitchFamily="2" charset="0"/>
              </a:rPr>
              <a:t>caps in large blocks of text are difficult to read. Modern publications </a:t>
            </a:r>
          </a:p>
          <a:p>
            <a:r>
              <a:rPr lang="en-US" dirty="0">
                <a:latin typeface="AWPCHelvetica" panose="00000400000000000000" pitchFamily="2" charset="0"/>
              </a:rPr>
              <a:t>are setting the headlines in all lower case. Whatever your choice, just </a:t>
            </a:r>
            <a:r>
              <a:rPr lang="en-US" dirty="0" smtClean="0">
                <a:latin typeface="AWPCHelvetica" panose="00000400000000000000" pitchFamily="2" charset="0"/>
              </a:rPr>
              <a:t>  </a:t>
            </a:r>
            <a:r>
              <a:rPr lang="en-US" sz="2400" b="1" dirty="0" smtClean="0">
                <a:latin typeface="AWPCHelvetica" panose="00000400000000000000" pitchFamily="2" charset="0"/>
              </a:rPr>
              <a:t>be </a:t>
            </a:r>
            <a:r>
              <a:rPr lang="en-US" sz="2400" b="1" dirty="0">
                <a:latin typeface="AWPCHelvetica" panose="00000400000000000000" pitchFamily="2" charset="0"/>
              </a:rPr>
              <a:t>consistent. </a:t>
            </a:r>
          </a:p>
        </p:txBody>
      </p:sp>
    </p:spTree>
    <p:extLst>
      <p:ext uri="{BB962C8B-B14F-4D97-AF65-F5344CB8AC3E}">
        <p14:creationId xmlns:p14="http://schemas.microsoft.com/office/powerpoint/2010/main" val="40343805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15664" y="28074"/>
            <a:ext cx="5499536" cy="1191126"/>
          </a:xfrm>
        </p:spPr>
        <p:txBody>
          <a:bodyPr>
            <a:normAutofit/>
          </a:bodyPr>
          <a:lstStyle/>
          <a:p>
            <a:r>
              <a:rPr lang="en-US" sz="2700" b="1" dirty="0" smtClean="0">
                <a:solidFill>
                  <a:schemeClr val="bg1"/>
                </a:solidFill>
                <a:latin typeface="AWPCHelvetica" panose="00000400000000000000" pitchFamily="2" charset="0"/>
              </a:rPr>
              <a:t>Lesson 6 Activity: </a:t>
            </a:r>
            <a:br>
              <a:rPr lang="en-US" sz="2700" b="1" dirty="0" smtClean="0">
                <a:solidFill>
                  <a:schemeClr val="bg1"/>
                </a:solidFill>
                <a:latin typeface="AWPCHelvetica" panose="00000400000000000000" pitchFamily="2" charset="0"/>
              </a:rPr>
            </a:br>
            <a:r>
              <a:rPr lang="en-US" sz="2700" b="1" dirty="0" smtClean="0">
                <a:solidFill>
                  <a:schemeClr val="bg1"/>
                </a:solidFill>
                <a:latin typeface="AWPCHelvetica" panose="00000400000000000000" pitchFamily="2" charset="0"/>
              </a:rPr>
              <a:t>As a Matter of Font</a:t>
            </a:r>
            <a:endParaRPr lang="en-US" sz="2700" b="1" dirty="0">
              <a:solidFill>
                <a:schemeClr val="bg1"/>
              </a:solidFill>
              <a:latin typeface="AWPCHelvetica" panose="00000400000000000000" pitchFamily="2" charset="0"/>
            </a:endParaRPr>
          </a:p>
        </p:txBody>
      </p:sp>
      <p:sp>
        <p:nvSpPr>
          <p:cNvPr id="2" name="TextBox 1"/>
          <p:cNvSpPr txBox="1"/>
          <p:nvPr/>
        </p:nvSpPr>
        <p:spPr>
          <a:xfrm>
            <a:off x="914400" y="1600200"/>
            <a:ext cx="7315199" cy="1754326"/>
          </a:xfrm>
          <a:prstGeom prst="rect">
            <a:avLst/>
          </a:prstGeom>
          <a:noFill/>
        </p:spPr>
        <p:txBody>
          <a:bodyPr wrap="square" rtlCol="0">
            <a:spAutoFit/>
          </a:bodyPr>
          <a:lstStyle/>
          <a:p>
            <a:r>
              <a:rPr lang="en-US" dirty="0">
                <a:latin typeface="AWPCHelvetica" panose="00000400000000000000" pitchFamily="2" charset="0"/>
              </a:rPr>
              <a:t>Use two contrasting fonts to create different looks for </a:t>
            </a:r>
            <a:r>
              <a:rPr lang="en-US" dirty="0" smtClean="0">
                <a:latin typeface="AWPCHelvetica" panose="00000400000000000000" pitchFamily="2" charset="0"/>
              </a:rPr>
              <a:t>these headlines:</a:t>
            </a:r>
          </a:p>
          <a:p>
            <a:endParaRPr lang="en-US" dirty="0">
              <a:latin typeface="AWPCHelvetica" panose="00000400000000000000" pitchFamily="2" charset="0"/>
            </a:endParaRPr>
          </a:p>
          <a:p>
            <a:r>
              <a:rPr lang="en-US" b="1" dirty="0" smtClean="0">
                <a:solidFill>
                  <a:srgbClr val="7030A0"/>
                </a:solidFill>
                <a:latin typeface="AWPCHelvetica" panose="00000400000000000000" pitchFamily="2" charset="0"/>
              </a:rPr>
              <a:t>Dance Know  </a:t>
            </a:r>
            <a:r>
              <a:rPr lang="en-US" sz="1600" dirty="0" smtClean="0">
                <a:solidFill>
                  <a:srgbClr val="7030A0"/>
                </a:solidFill>
                <a:latin typeface="AWPCHelvetica" panose="00000400000000000000" pitchFamily="2" charset="0"/>
              </a:rPr>
              <a:t>How Dance team makes a second win as District Champs</a:t>
            </a:r>
          </a:p>
          <a:p>
            <a:r>
              <a:rPr lang="en-US" b="1" dirty="0" smtClean="0">
                <a:solidFill>
                  <a:srgbClr val="7030A0"/>
                </a:solidFill>
                <a:latin typeface="AWPCHelvetica" panose="00000400000000000000" pitchFamily="2" charset="0"/>
              </a:rPr>
              <a:t>Turning Point  </a:t>
            </a:r>
            <a:r>
              <a:rPr lang="en-US" sz="1600" dirty="0" smtClean="0">
                <a:solidFill>
                  <a:srgbClr val="7030A0"/>
                </a:solidFill>
                <a:latin typeface="AWPCHelvetica" panose="00000400000000000000" pitchFamily="2" charset="0"/>
              </a:rPr>
              <a:t>Swimmers change their fate half way through the season</a:t>
            </a:r>
          </a:p>
          <a:p>
            <a:r>
              <a:rPr lang="en-US" b="1" dirty="0" smtClean="0">
                <a:solidFill>
                  <a:srgbClr val="7030A0"/>
                </a:solidFill>
                <a:latin typeface="AWPCHelvetica" panose="00000400000000000000" pitchFamily="2" charset="0"/>
              </a:rPr>
              <a:t>Prying Eyes  </a:t>
            </a:r>
            <a:r>
              <a:rPr lang="en-US" sz="1600" dirty="0" smtClean="0">
                <a:solidFill>
                  <a:srgbClr val="7030A0"/>
                </a:solidFill>
                <a:latin typeface="AWPCHelvetica" panose="00000400000000000000" pitchFamily="2" charset="0"/>
              </a:rPr>
              <a:t>Photo Club works with professional to develop</a:t>
            </a:r>
            <a:endParaRPr lang="en-US" sz="1600" dirty="0">
              <a:solidFill>
                <a:srgbClr val="7030A0"/>
              </a:solidFill>
              <a:latin typeface="AWPCHelvetica" panose="00000400000000000000" pitchFamily="2" charset="0"/>
            </a:endParaRPr>
          </a:p>
          <a:p>
            <a:endParaRPr lang="en-US" dirty="0"/>
          </a:p>
        </p:txBody>
      </p:sp>
      <p:sp>
        <p:nvSpPr>
          <p:cNvPr id="3" name="TextBox 2"/>
          <p:cNvSpPr txBox="1"/>
          <p:nvPr/>
        </p:nvSpPr>
        <p:spPr>
          <a:xfrm>
            <a:off x="914399" y="3429000"/>
            <a:ext cx="7315199" cy="923330"/>
          </a:xfrm>
          <a:prstGeom prst="rect">
            <a:avLst/>
          </a:prstGeom>
          <a:noFill/>
        </p:spPr>
        <p:txBody>
          <a:bodyPr wrap="square" rtlCol="0">
            <a:spAutoFit/>
          </a:bodyPr>
          <a:lstStyle/>
          <a:p>
            <a:r>
              <a:rPr lang="en-US" dirty="0">
                <a:latin typeface="AWPCHelvetica" panose="00000400000000000000" pitchFamily="2" charset="0"/>
              </a:rPr>
              <a:t>Once you have completed creating the headlines, add them to the </a:t>
            </a:r>
          </a:p>
          <a:p>
            <a:r>
              <a:rPr lang="en-US" dirty="0">
                <a:latin typeface="AWPCHelvetica" panose="00000400000000000000" pitchFamily="2" charset="0"/>
              </a:rPr>
              <a:t>basic design spread you created in Lesson 3. </a:t>
            </a:r>
          </a:p>
          <a:p>
            <a:endParaRPr lang="en-US"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100" y="4081915"/>
            <a:ext cx="3603900" cy="2307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0760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p:txBody>
          <a:bodyPr/>
          <a:lstStyle/>
          <a:p>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015567"/>
          </a:xfrm>
          <a:prstGeom prst="rect">
            <a:avLst/>
          </a:prstGeom>
        </p:spPr>
      </p:pic>
      <p:sp>
        <p:nvSpPr>
          <p:cNvPr id="8" name="Rectangular Callout 7"/>
          <p:cNvSpPr/>
          <p:nvPr/>
        </p:nvSpPr>
        <p:spPr>
          <a:xfrm>
            <a:off x="2895600" y="5749924"/>
            <a:ext cx="4215063" cy="1108076"/>
          </a:xfrm>
          <a:prstGeom prst="wedgeRectCallout">
            <a:avLst>
              <a:gd name="adj1" fmla="val -10880"/>
              <a:gd name="adj2" fmla="val -7119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a:latin typeface="AWPCHelvetica" panose="00000400000000000000" pitchFamily="2" charset="0"/>
              </a:rPr>
              <a:t>Gutter: </a:t>
            </a:r>
            <a:r>
              <a:rPr lang="en-US" dirty="0">
                <a:latin typeface="AWPCHelvetica" panose="00000400000000000000" pitchFamily="2" charset="0"/>
              </a:rPr>
              <a:t>The place where the left and right pages meet; the gutter is often one or two picas wide and is folded as the book comes together. </a:t>
            </a:r>
          </a:p>
        </p:txBody>
      </p:sp>
      <p:sp>
        <p:nvSpPr>
          <p:cNvPr id="9" name="Rectangular Callout 8"/>
          <p:cNvSpPr/>
          <p:nvPr/>
        </p:nvSpPr>
        <p:spPr>
          <a:xfrm>
            <a:off x="152400" y="2057400"/>
            <a:ext cx="4215063" cy="1108076"/>
          </a:xfrm>
          <a:prstGeom prst="wedgeRectCallout">
            <a:avLst>
              <a:gd name="adj1" fmla="val -6884"/>
              <a:gd name="adj2" fmla="val 7539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a:latin typeface="AWPCHelvetica" panose="00000400000000000000" pitchFamily="2" charset="0"/>
              </a:rPr>
              <a:t>Headline</a:t>
            </a:r>
            <a:r>
              <a:rPr lang="en-US" dirty="0">
                <a:latin typeface="AWPCHelvetica" panose="00000400000000000000" pitchFamily="2" charset="0"/>
              </a:rPr>
              <a:t>: Word or words set in large type that attracts the reader to the spread; headlines traditionally are placed above copy </a:t>
            </a:r>
            <a:r>
              <a:rPr lang="en-US" dirty="0" smtClean="0">
                <a:latin typeface="AWPCHelvetica" panose="00000400000000000000" pitchFamily="2" charset="0"/>
              </a:rPr>
              <a:t>blocks</a:t>
            </a:r>
            <a:endParaRPr lang="en-US" dirty="0">
              <a:latin typeface="AWPCHelvetica" panose="00000400000000000000" pitchFamily="2" charset="0"/>
            </a:endParaRPr>
          </a:p>
        </p:txBody>
      </p:sp>
      <p:sp>
        <p:nvSpPr>
          <p:cNvPr id="10" name="Rectangular Callout 9"/>
          <p:cNvSpPr/>
          <p:nvPr/>
        </p:nvSpPr>
        <p:spPr>
          <a:xfrm>
            <a:off x="4267201" y="685800"/>
            <a:ext cx="3962399" cy="1371600"/>
          </a:xfrm>
          <a:prstGeom prst="wedgeRectCallout">
            <a:avLst>
              <a:gd name="adj1" fmla="val -7795"/>
              <a:gd name="adj2" fmla="val 7977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a:latin typeface="AWPCHelvetica" panose="00000400000000000000" pitchFamily="2" charset="0"/>
              </a:rPr>
              <a:t>Internal margin/spacing: </a:t>
            </a:r>
            <a:r>
              <a:rPr lang="en-US" dirty="0">
                <a:latin typeface="AWPCHelvetica" panose="00000400000000000000" pitchFamily="2" charset="0"/>
              </a:rPr>
              <a:t>A consistent amount of white space between</a:t>
            </a:r>
          </a:p>
          <a:p>
            <a:r>
              <a:rPr lang="en-US" dirty="0">
                <a:latin typeface="AWPCHelvetica" panose="00000400000000000000" pitchFamily="2" charset="0"/>
              </a:rPr>
              <a:t>elements; traditionally, this has been one pica. For this design unit, it shall remain one pica.</a:t>
            </a:r>
          </a:p>
        </p:txBody>
      </p:sp>
      <p:sp>
        <p:nvSpPr>
          <p:cNvPr id="11" name="Rectangular Callout 10"/>
          <p:cNvSpPr/>
          <p:nvPr/>
        </p:nvSpPr>
        <p:spPr>
          <a:xfrm>
            <a:off x="5470358" y="5786019"/>
            <a:ext cx="3657600" cy="914400"/>
          </a:xfrm>
          <a:prstGeom prst="wedgeRectCallout">
            <a:avLst>
              <a:gd name="adj1" fmla="val -6479"/>
              <a:gd name="adj2" fmla="val -8601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a:latin typeface="AWPCHelvetica" panose="00000400000000000000" pitchFamily="2" charset="0"/>
              </a:rPr>
              <a:t>Logo</a:t>
            </a:r>
            <a:r>
              <a:rPr lang="en-US" dirty="0">
                <a:latin typeface="AWPCHelvetica" panose="00000400000000000000" pitchFamily="2" charset="0"/>
              </a:rPr>
              <a:t>: Artwork used to represent a company; logos can be a unifying graphic for the yearbook theme</a:t>
            </a:r>
          </a:p>
        </p:txBody>
      </p:sp>
      <p:sp>
        <p:nvSpPr>
          <p:cNvPr id="12" name="Rectangular Callout 11"/>
          <p:cNvSpPr/>
          <p:nvPr/>
        </p:nvSpPr>
        <p:spPr>
          <a:xfrm>
            <a:off x="215464" y="5786019"/>
            <a:ext cx="3657600" cy="914400"/>
          </a:xfrm>
          <a:prstGeom prst="wedgeRectCallout">
            <a:avLst>
              <a:gd name="adj1" fmla="val -8453"/>
              <a:gd name="adj2" fmla="val -5048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a:latin typeface="AWPCHelvetica" panose="00000400000000000000" pitchFamily="2" charset="0"/>
              </a:rPr>
              <a:t>Pica</a:t>
            </a:r>
            <a:r>
              <a:rPr lang="en-US" dirty="0">
                <a:latin typeface="AWPCHelvetica" panose="00000400000000000000" pitchFamily="2" charset="0"/>
              </a:rPr>
              <a:t>: A journalistic unit of measurement; one pica = 1/6 of an inch </a:t>
            </a: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9187" y="6478962"/>
            <a:ext cx="219075"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ular Callout 13"/>
          <p:cNvSpPr/>
          <p:nvPr/>
        </p:nvSpPr>
        <p:spPr>
          <a:xfrm>
            <a:off x="4007417" y="3235324"/>
            <a:ext cx="3764984" cy="346076"/>
          </a:xfrm>
          <a:prstGeom prst="wedgeRectCallout">
            <a:avLst>
              <a:gd name="adj1" fmla="val -44593"/>
              <a:gd name="adj2" fmla="val 23183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a:latin typeface="AWPCHelvetica" panose="00000400000000000000" pitchFamily="2" charset="0"/>
              </a:rPr>
              <a:t>Type</a:t>
            </a:r>
            <a:r>
              <a:rPr lang="en-US" dirty="0">
                <a:latin typeface="AWPCHelvetica" panose="00000400000000000000" pitchFamily="2" charset="0"/>
              </a:rPr>
              <a:t>: Printed letters or characters</a:t>
            </a:r>
          </a:p>
        </p:txBody>
      </p:sp>
      <p:sp>
        <p:nvSpPr>
          <p:cNvPr id="15" name="Rectangular Callout 14"/>
          <p:cNvSpPr/>
          <p:nvPr/>
        </p:nvSpPr>
        <p:spPr>
          <a:xfrm>
            <a:off x="2895600" y="3576804"/>
            <a:ext cx="4495800" cy="630238"/>
          </a:xfrm>
          <a:prstGeom prst="wedgeRectCallout">
            <a:avLst>
              <a:gd name="adj1" fmla="val -44593"/>
              <a:gd name="adj2" fmla="val 23183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a:latin typeface="AWPCHelvetica" panose="00000400000000000000" pitchFamily="2" charset="0"/>
              </a:rPr>
              <a:t>White space/negative space:</a:t>
            </a:r>
            <a:r>
              <a:rPr lang="en-US" dirty="0">
                <a:latin typeface="AWPCHelvetica" panose="00000400000000000000" pitchFamily="2" charset="0"/>
              </a:rPr>
              <a:t> The absence of any element</a:t>
            </a:r>
          </a:p>
        </p:txBody>
      </p:sp>
    </p:spTree>
    <p:extLst>
      <p:ext uri="{BB962C8B-B14F-4D97-AF65-F5344CB8AC3E}">
        <p14:creationId xmlns:p14="http://schemas.microsoft.com/office/powerpoint/2010/main" val="299179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9"/>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9"/>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31706" y="0"/>
            <a:ext cx="5483494" cy="1219200"/>
          </a:xfrm>
        </p:spPr>
        <p:txBody>
          <a:bodyPr>
            <a:normAutofit/>
          </a:bodyPr>
          <a:lstStyle/>
          <a:p>
            <a:r>
              <a:rPr lang="en-US" sz="2700" b="1" dirty="0" smtClean="0">
                <a:solidFill>
                  <a:schemeClr val="bg1"/>
                </a:solidFill>
                <a:latin typeface="AWPCHelvetica" panose="00000400000000000000" pitchFamily="2" charset="0"/>
              </a:rPr>
              <a:t>Lesson 7: Creating a Secondary </a:t>
            </a:r>
            <a:br>
              <a:rPr lang="en-US" sz="2700" b="1" dirty="0" smtClean="0">
                <a:solidFill>
                  <a:schemeClr val="bg1"/>
                </a:solidFill>
                <a:latin typeface="AWPCHelvetica" panose="00000400000000000000" pitchFamily="2" charset="0"/>
              </a:rPr>
            </a:br>
            <a:r>
              <a:rPr lang="en-US" sz="2700" b="1" dirty="0" smtClean="0">
                <a:solidFill>
                  <a:schemeClr val="bg1"/>
                </a:solidFill>
                <a:latin typeface="AWPCHelvetica" panose="00000400000000000000" pitchFamily="2" charset="0"/>
              </a:rPr>
              <a:t>Coverage Package</a:t>
            </a:r>
            <a:endParaRPr lang="en-US" sz="2700" b="1" dirty="0">
              <a:solidFill>
                <a:schemeClr val="bg1"/>
              </a:solidFill>
              <a:latin typeface="AWPCHelvetica" panose="00000400000000000000" pitchFamily="2" charset="0"/>
            </a:endParaRPr>
          </a:p>
        </p:txBody>
      </p:sp>
      <p:sp>
        <p:nvSpPr>
          <p:cNvPr id="2" name="TextBox 1"/>
          <p:cNvSpPr txBox="1"/>
          <p:nvPr/>
        </p:nvSpPr>
        <p:spPr>
          <a:xfrm>
            <a:off x="914400" y="1600201"/>
            <a:ext cx="7315200" cy="1200329"/>
          </a:xfrm>
          <a:prstGeom prst="rect">
            <a:avLst/>
          </a:prstGeom>
          <a:noFill/>
        </p:spPr>
        <p:txBody>
          <a:bodyPr wrap="square" rtlCol="0">
            <a:spAutoFit/>
          </a:bodyPr>
          <a:lstStyle/>
          <a:p>
            <a:r>
              <a:rPr lang="en-US" b="1" dirty="0" smtClean="0">
                <a:latin typeface="AWPCHelvetica" panose="00000400000000000000" pitchFamily="2" charset="0"/>
              </a:rPr>
              <a:t>Objective — In </a:t>
            </a:r>
            <a:r>
              <a:rPr lang="en-US" b="1" dirty="0">
                <a:latin typeface="AWPCHelvetica" panose="00000400000000000000" pitchFamily="2" charset="0"/>
              </a:rPr>
              <a:t>this lesson, you will learn: </a:t>
            </a:r>
            <a:endParaRPr lang="en-US" b="1" dirty="0" smtClean="0">
              <a:latin typeface="AWPCHelvetica" panose="00000400000000000000" pitchFamily="2" charset="0"/>
            </a:endParaRPr>
          </a:p>
          <a:p>
            <a:endParaRPr lang="en-US" dirty="0">
              <a:latin typeface="AWPCHelvetica" panose="00000400000000000000" pitchFamily="2" charset="0"/>
            </a:endParaRPr>
          </a:p>
          <a:p>
            <a:r>
              <a:rPr lang="en-US" dirty="0">
                <a:latin typeface="AWPCHelvetica" panose="00000400000000000000" pitchFamily="2" charset="0"/>
              </a:rPr>
              <a:t>How to manipulate a basic design to accommodate more coverage, photos and information </a:t>
            </a:r>
          </a:p>
        </p:txBody>
      </p:sp>
    </p:spTree>
    <p:extLst>
      <p:ext uri="{BB962C8B-B14F-4D97-AF65-F5344CB8AC3E}">
        <p14:creationId xmlns:p14="http://schemas.microsoft.com/office/powerpoint/2010/main" val="40872742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31706" y="16042"/>
            <a:ext cx="5483494" cy="1203158"/>
          </a:xfrm>
        </p:spPr>
        <p:txBody>
          <a:bodyPr>
            <a:normAutofit/>
          </a:bodyPr>
          <a:lstStyle/>
          <a:p>
            <a:r>
              <a:rPr lang="en-US" sz="2700" b="1" dirty="0">
                <a:solidFill>
                  <a:schemeClr val="bg1"/>
                </a:solidFill>
                <a:latin typeface="AWPCHelvetica" panose="00000400000000000000" pitchFamily="2" charset="0"/>
              </a:rPr>
              <a:t>Lesson 7: Creating a Secondary </a:t>
            </a:r>
            <a:br>
              <a:rPr lang="en-US" sz="2700" b="1" dirty="0">
                <a:solidFill>
                  <a:schemeClr val="bg1"/>
                </a:solidFill>
                <a:latin typeface="AWPCHelvetica" panose="00000400000000000000" pitchFamily="2" charset="0"/>
              </a:rPr>
            </a:br>
            <a:r>
              <a:rPr lang="en-US" sz="2700" b="1" dirty="0">
                <a:solidFill>
                  <a:schemeClr val="bg1"/>
                </a:solidFill>
                <a:latin typeface="AWPCHelvetica" panose="00000400000000000000" pitchFamily="2" charset="0"/>
              </a:rPr>
              <a:t>Coverage Package </a:t>
            </a:r>
          </a:p>
        </p:txBody>
      </p:sp>
      <p:sp>
        <p:nvSpPr>
          <p:cNvPr id="2" name="TextBox 1"/>
          <p:cNvSpPr txBox="1"/>
          <p:nvPr/>
        </p:nvSpPr>
        <p:spPr>
          <a:xfrm>
            <a:off x="914400" y="1600200"/>
            <a:ext cx="7315200" cy="461664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WPCHelvetica" panose="00000400000000000000" pitchFamily="2" charset="0"/>
              </a:rPr>
              <a:t>At this point, a book created with the design rules you have learned </a:t>
            </a:r>
          </a:p>
          <a:p>
            <a:r>
              <a:rPr lang="en-US" dirty="0">
                <a:latin typeface="AWPCHelvetica" panose="00000400000000000000" pitchFamily="2" charset="0"/>
              </a:rPr>
              <a:t>     so far will be </a:t>
            </a:r>
            <a:r>
              <a:rPr lang="en-US" sz="2400" b="1" dirty="0">
                <a:latin typeface="AWPCHelvetica" panose="00000400000000000000" pitchFamily="2" charset="0"/>
              </a:rPr>
              <a:t>visually appealing </a:t>
            </a:r>
            <a:r>
              <a:rPr lang="en-US" dirty="0">
                <a:latin typeface="AWPCHelvetica" panose="00000400000000000000" pitchFamily="2" charset="0"/>
              </a:rPr>
              <a:t>to the reader. </a:t>
            </a:r>
            <a:endParaRPr lang="en-US" dirty="0" smtClean="0">
              <a:latin typeface="AWPCHelvetica" panose="00000400000000000000" pitchFamily="2" charset="0"/>
            </a:endParaRPr>
          </a:p>
          <a:p>
            <a:endParaRPr lang="en-US" dirty="0">
              <a:latin typeface="AWPCHelvetica" panose="00000400000000000000" pitchFamily="2" charset="0"/>
            </a:endParaRPr>
          </a:p>
          <a:p>
            <a:pPr marL="285750" indent="-285750">
              <a:buFont typeface="Arial" panose="020B0604020202020204" pitchFamily="34" charset="0"/>
              <a:buChar char="•"/>
            </a:pPr>
            <a:r>
              <a:rPr lang="en-US" dirty="0">
                <a:latin typeface="AWPCHelvetica" panose="00000400000000000000" pitchFamily="2" charset="0"/>
              </a:rPr>
              <a:t>However, there is </a:t>
            </a:r>
            <a:r>
              <a:rPr lang="en-US" b="1" dirty="0">
                <a:latin typeface="AWPCHelvetica" panose="00000400000000000000" pitchFamily="2" charset="0"/>
              </a:rPr>
              <a:t>little difference from one spread to the next</a:t>
            </a:r>
            <a:r>
              <a:rPr lang="en-US" dirty="0">
                <a:latin typeface="AWPCHelvetica" panose="00000400000000000000" pitchFamily="2" charset="0"/>
              </a:rPr>
              <a:t>. </a:t>
            </a:r>
            <a:endParaRPr lang="en-US" dirty="0" smtClean="0">
              <a:latin typeface="AWPCHelvetica" panose="00000400000000000000" pitchFamily="2" charset="0"/>
            </a:endParaRPr>
          </a:p>
          <a:p>
            <a:pPr marL="285750" indent="-285750">
              <a:buFont typeface="Arial" panose="020B0604020202020204" pitchFamily="34" charset="0"/>
              <a:buChar char="•"/>
            </a:pPr>
            <a:endParaRPr lang="en-US" dirty="0">
              <a:latin typeface="AWPCHelvetica" panose="00000400000000000000" pitchFamily="2" charset="0"/>
            </a:endParaRPr>
          </a:p>
          <a:p>
            <a:pPr marL="285750" indent="-285750">
              <a:buFont typeface="Arial" panose="020B0604020202020204" pitchFamily="34" charset="0"/>
              <a:buChar char="•"/>
            </a:pPr>
            <a:r>
              <a:rPr lang="en-US" dirty="0">
                <a:latin typeface="AWPCHelvetica" panose="00000400000000000000" pitchFamily="2" charset="0"/>
              </a:rPr>
              <a:t>Most spreads have only five to seven photos. The story is there, but there </a:t>
            </a:r>
            <a:r>
              <a:rPr lang="en-US" dirty="0" smtClean="0">
                <a:latin typeface="AWPCHelvetica" panose="00000400000000000000" pitchFamily="2" charset="0"/>
              </a:rPr>
              <a:t>is </a:t>
            </a:r>
            <a:r>
              <a:rPr lang="en-US" dirty="0">
                <a:latin typeface="AWPCHelvetica" panose="00000400000000000000" pitchFamily="2" charset="0"/>
              </a:rPr>
              <a:t>little area to explore and report more information. </a:t>
            </a:r>
            <a:endParaRPr lang="en-US" dirty="0" smtClean="0">
              <a:latin typeface="AWPCHelvetica" panose="00000400000000000000" pitchFamily="2" charset="0"/>
            </a:endParaRPr>
          </a:p>
          <a:p>
            <a:pPr marL="285750" indent="-285750">
              <a:buFont typeface="Arial" panose="020B0604020202020204" pitchFamily="34" charset="0"/>
              <a:buChar char="•"/>
            </a:pPr>
            <a:endParaRPr lang="en-US" dirty="0">
              <a:latin typeface="AWPCHelvetica" panose="00000400000000000000" pitchFamily="2" charset="0"/>
            </a:endParaRPr>
          </a:p>
          <a:p>
            <a:pPr marL="285750" indent="-285750">
              <a:buFont typeface="Arial" panose="020B0604020202020204" pitchFamily="34" charset="0"/>
              <a:buChar char="•"/>
            </a:pPr>
            <a:r>
              <a:rPr lang="en-US" dirty="0">
                <a:latin typeface="AWPCHelvetica" panose="00000400000000000000" pitchFamily="2" charset="0"/>
              </a:rPr>
              <a:t>So now it is time to </a:t>
            </a:r>
            <a:r>
              <a:rPr lang="en-US" sz="2400" b="1" dirty="0">
                <a:latin typeface="AWPCHelvetica" panose="00000400000000000000" pitchFamily="2" charset="0"/>
              </a:rPr>
              <a:t>add some variety to the spreads</a:t>
            </a:r>
            <a:r>
              <a:rPr lang="en-US" dirty="0">
                <a:latin typeface="AWPCHelvetica" panose="00000400000000000000" pitchFamily="2" charset="0"/>
              </a:rPr>
              <a:t>. </a:t>
            </a:r>
            <a:endParaRPr lang="en-US" dirty="0" smtClean="0">
              <a:latin typeface="AWPCHelvetica" panose="00000400000000000000" pitchFamily="2" charset="0"/>
            </a:endParaRPr>
          </a:p>
          <a:p>
            <a:pPr marL="285750" indent="-285750">
              <a:buFont typeface="Arial" panose="020B0604020202020204" pitchFamily="34" charset="0"/>
              <a:buChar char="•"/>
            </a:pPr>
            <a:endParaRPr lang="en-US" dirty="0">
              <a:latin typeface="AWPCHelvetica" panose="00000400000000000000" pitchFamily="2" charset="0"/>
            </a:endParaRPr>
          </a:p>
          <a:p>
            <a:pPr marL="285750" indent="-285750">
              <a:buFont typeface="Arial" panose="020B0604020202020204" pitchFamily="34" charset="0"/>
              <a:buChar char="•"/>
            </a:pPr>
            <a:r>
              <a:rPr lang="en-US" dirty="0">
                <a:latin typeface="AWPCHelvetica" panose="00000400000000000000" pitchFamily="2" charset="0"/>
              </a:rPr>
              <a:t>Work with one of the photo areas you have created. </a:t>
            </a:r>
            <a:endParaRPr lang="en-US" dirty="0" smtClean="0">
              <a:latin typeface="AWPCHelvetica" panose="00000400000000000000" pitchFamily="2" charset="0"/>
            </a:endParaRPr>
          </a:p>
          <a:p>
            <a:pPr marL="285750" indent="-285750">
              <a:buFont typeface="Arial" panose="020B0604020202020204" pitchFamily="34" charset="0"/>
              <a:buChar char="•"/>
            </a:pPr>
            <a:endParaRPr lang="en-US" dirty="0">
              <a:latin typeface="AWPCHelvetica" panose="00000400000000000000" pitchFamily="2" charset="0"/>
            </a:endParaRPr>
          </a:p>
          <a:p>
            <a:pPr marL="285750" indent="-285750">
              <a:buFont typeface="Arial" panose="020B0604020202020204" pitchFamily="34" charset="0"/>
              <a:buChar char="•"/>
            </a:pPr>
            <a:r>
              <a:rPr lang="en-US" dirty="0">
                <a:latin typeface="AWPCHelvetica" panose="00000400000000000000" pitchFamily="2" charset="0"/>
              </a:rPr>
              <a:t>Decide on a photo area and simply design a </a:t>
            </a:r>
            <a:r>
              <a:rPr lang="en-US" sz="2400" b="1" dirty="0">
                <a:latin typeface="AWPCHelvetica" panose="00000400000000000000" pitchFamily="2" charset="0"/>
              </a:rPr>
              <a:t>secondary coverage </a:t>
            </a:r>
            <a:r>
              <a:rPr lang="en-US" sz="2400" b="1" dirty="0" smtClean="0">
                <a:latin typeface="AWPCHelvetica" panose="00000400000000000000" pitchFamily="2" charset="0"/>
              </a:rPr>
              <a:t>package</a:t>
            </a:r>
            <a:r>
              <a:rPr lang="en-US" dirty="0" smtClean="0">
                <a:latin typeface="AWPCHelvetica" panose="00000400000000000000" pitchFamily="2" charset="0"/>
              </a:rPr>
              <a:t> in </a:t>
            </a:r>
            <a:r>
              <a:rPr lang="en-US" dirty="0">
                <a:latin typeface="AWPCHelvetica" panose="00000400000000000000" pitchFamily="2" charset="0"/>
              </a:rPr>
              <a:t>that chosen area. </a:t>
            </a:r>
          </a:p>
          <a:p>
            <a:endParaRPr lang="en-US" dirty="0"/>
          </a:p>
        </p:txBody>
      </p:sp>
    </p:spTree>
    <p:extLst>
      <p:ext uri="{BB962C8B-B14F-4D97-AF65-F5344CB8AC3E}">
        <p14:creationId xmlns:p14="http://schemas.microsoft.com/office/powerpoint/2010/main" val="15678852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31706" y="0"/>
            <a:ext cx="5483494" cy="1219200"/>
          </a:xfrm>
        </p:spPr>
        <p:txBody>
          <a:bodyPr>
            <a:normAutofit/>
          </a:bodyPr>
          <a:lstStyle/>
          <a:p>
            <a:r>
              <a:rPr lang="en-US" sz="2700" b="1" dirty="0" smtClean="0">
                <a:solidFill>
                  <a:schemeClr val="bg1"/>
                </a:solidFill>
                <a:latin typeface="AWPCHelvetica" panose="00000400000000000000" pitchFamily="2" charset="0"/>
              </a:rPr>
              <a:t>Lesson 7 Activity: </a:t>
            </a:r>
            <a:br>
              <a:rPr lang="en-US" sz="2700" b="1" dirty="0" smtClean="0">
                <a:solidFill>
                  <a:schemeClr val="bg1"/>
                </a:solidFill>
                <a:latin typeface="AWPCHelvetica" panose="00000400000000000000" pitchFamily="2" charset="0"/>
              </a:rPr>
            </a:br>
            <a:r>
              <a:rPr lang="en-US" sz="2700" b="1" dirty="0" smtClean="0">
                <a:solidFill>
                  <a:schemeClr val="bg1"/>
                </a:solidFill>
                <a:latin typeface="AWPCHelvetica" panose="00000400000000000000" pitchFamily="2" charset="0"/>
              </a:rPr>
              <a:t>A Different Approach</a:t>
            </a:r>
            <a:endParaRPr lang="en-US" sz="2700" b="1" dirty="0">
              <a:solidFill>
                <a:schemeClr val="bg1"/>
              </a:solidFill>
              <a:latin typeface="AWPCHelvetica" panose="00000400000000000000" pitchFamily="2" charset="0"/>
            </a:endParaRPr>
          </a:p>
        </p:txBody>
      </p:sp>
      <p:sp>
        <p:nvSpPr>
          <p:cNvPr id="2" name="TextBox 1"/>
          <p:cNvSpPr txBox="1"/>
          <p:nvPr/>
        </p:nvSpPr>
        <p:spPr>
          <a:xfrm>
            <a:off x="914400" y="1600200"/>
            <a:ext cx="7315200" cy="4247317"/>
          </a:xfrm>
          <a:prstGeom prst="rect">
            <a:avLst/>
          </a:prstGeom>
          <a:noFill/>
        </p:spPr>
        <p:txBody>
          <a:bodyPr wrap="square" rtlCol="0">
            <a:spAutoFit/>
          </a:bodyPr>
          <a:lstStyle/>
          <a:p>
            <a:r>
              <a:rPr lang="en-US" dirty="0">
                <a:latin typeface="AWPCHelvetica" panose="00000400000000000000" pitchFamily="2" charset="0"/>
              </a:rPr>
              <a:t>Materials needed: </a:t>
            </a:r>
          </a:p>
          <a:p>
            <a:pPr marL="285750" indent="-285750">
              <a:buFont typeface="Arial" panose="020B0604020202020204" pitchFamily="34" charset="0"/>
              <a:buChar char="•"/>
            </a:pPr>
            <a:r>
              <a:rPr lang="en-US" dirty="0">
                <a:latin typeface="AWPCHelvetica" panose="00000400000000000000" pitchFamily="2" charset="0"/>
              </a:rPr>
              <a:t>A current magazine </a:t>
            </a:r>
          </a:p>
          <a:p>
            <a:pPr marL="285750" indent="-285750">
              <a:buFont typeface="Arial" panose="020B0604020202020204" pitchFamily="34" charset="0"/>
              <a:buChar char="•"/>
            </a:pPr>
            <a:r>
              <a:rPr lang="en-US" dirty="0">
                <a:latin typeface="AWPCHelvetica" panose="00000400000000000000" pitchFamily="2" charset="0"/>
              </a:rPr>
              <a:t>Pinterest inspiration or brochure </a:t>
            </a:r>
          </a:p>
          <a:p>
            <a:pPr marL="285750" indent="-285750">
              <a:buFont typeface="Arial" panose="020B0604020202020204" pitchFamily="34" charset="0"/>
              <a:buChar char="•"/>
            </a:pPr>
            <a:endParaRPr lang="en-US" dirty="0">
              <a:latin typeface="AWPCHelvetica" panose="00000400000000000000" pitchFamily="2" charset="0"/>
            </a:endParaRPr>
          </a:p>
          <a:p>
            <a:r>
              <a:rPr lang="en-US" dirty="0">
                <a:latin typeface="AWPCHelvetica" panose="00000400000000000000" pitchFamily="2" charset="0"/>
              </a:rPr>
              <a:t>1. Pick one photo area in your basic design. </a:t>
            </a:r>
            <a:r>
              <a:rPr lang="en-US" dirty="0" smtClean="0">
                <a:latin typeface="AWPCHelvetica" panose="00000400000000000000" pitchFamily="2" charset="0"/>
              </a:rPr>
              <a:t>Eliminate </a:t>
            </a:r>
            <a:r>
              <a:rPr lang="en-US" dirty="0">
                <a:latin typeface="AWPCHelvetica" panose="00000400000000000000" pitchFamily="2" charset="0"/>
              </a:rPr>
              <a:t>that photo. </a:t>
            </a:r>
          </a:p>
          <a:p>
            <a:endParaRPr lang="en-US" dirty="0">
              <a:latin typeface="AWPCHelvetica" panose="00000400000000000000" pitchFamily="2" charset="0"/>
            </a:endParaRPr>
          </a:p>
          <a:p>
            <a:r>
              <a:rPr lang="en-US" dirty="0">
                <a:latin typeface="AWPCHelvetica" panose="00000400000000000000" pitchFamily="2" charset="0"/>
              </a:rPr>
              <a:t>2. </a:t>
            </a:r>
            <a:r>
              <a:rPr lang="en-US" dirty="0" smtClean="0">
                <a:latin typeface="AWPCHelvetica" panose="00000400000000000000" pitchFamily="2" charset="0"/>
              </a:rPr>
              <a:t>Use </a:t>
            </a:r>
            <a:r>
              <a:rPr lang="en-US" dirty="0">
                <a:latin typeface="AWPCHelvetica" panose="00000400000000000000" pitchFamily="2" charset="0"/>
              </a:rPr>
              <a:t>Pinterest or a magazine and find some inspiration for a </a:t>
            </a:r>
          </a:p>
          <a:p>
            <a:r>
              <a:rPr lang="en-US" dirty="0">
                <a:latin typeface="AWPCHelvetica" panose="00000400000000000000" pitchFamily="2" charset="0"/>
              </a:rPr>
              <a:t>package element. Inspiration could include: </a:t>
            </a:r>
          </a:p>
          <a:p>
            <a:pPr marL="285750" indent="-285750">
              <a:buFont typeface="Arial" panose="020B0604020202020204" pitchFamily="34" charset="0"/>
              <a:buChar char="•"/>
            </a:pPr>
            <a:r>
              <a:rPr lang="en-US" dirty="0">
                <a:latin typeface="AWPCHelvetica" panose="00000400000000000000" pitchFamily="2" charset="0"/>
              </a:rPr>
              <a:t>Q&amp;As </a:t>
            </a:r>
          </a:p>
          <a:p>
            <a:pPr marL="285750" indent="-285750">
              <a:buFont typeface="Arial" panose="020B0604020202020204" pitchFamily="34" charset="0"/>
              <a:buChar char="•"/>
            </a:pPr>
            <a:r>
              <a:rPr lang="en-US" dirty="0">
                <a:latin typeface="AWPCHelvetica" panose="00000400000000000000" pitchFamily="2" charset="0"/>
              </a:rPr>
              <a:t>Calendars </a:t>
            </a:r>
          </a:p>
          <a:p>
            <a:pPr marL="285750" indent="-285750">
              <a:buFont typeface="Arial" panose="020B0604020202020204" pitchFamily="34" charset="0"/>
              <a:buChar char="•"/>
            </a:pPr>
            <a:r>
              <a:rPr lang="en-US" dirty="0">
                <a:latin typeface="AWPCHelvetica" panose="00000400000000000000" pitchFamily="2" charset="0"/>
              </a:rPr>
              <a:t>Top 10 </a:t>
            </a:r>
          </a:p>
          <a:p>
            <a:pPr marL="285750" indent="-285750">
              <a:buFont typeface="Arial" panose="020B0604020202020204" pitchFamily="34" charset="0"/>
              <a:buChar char="•"/>
            </a:pPr>
            <a:r>
              <a:rPr lang="en-US" dirty="0">
                <a:latin typeface="AWPCHelvetica" panose="00000400000000000000" pitchFamily="2" charset="0"/>
              </a:rPr>
              <a:t>Narratives </a:t>
            </a:r>
          </a:p>
          <a:p>
            <a:pPr marL="285750" indent="-285750">
              <a:buFont typeface="Arial" panose="020B0604020202020204" pitchFamily="34" charset="0"/>
              <a:buChar char="•"/>
            </a:pPr>
            <a:r>
              <a:rPr lang="en-US" dirty="0">
                <a:latin typeface="AWPCHelvetica" panose="00000400000000000000" pitchFamily="2" charset="0"/>
              </a:rPr>
              <a:t>FYI boxes </a:t>
            </a:r>
          </a:p>
          <a:p>
            <a:pPr marL="285750" indent="-285750">
              <a:buFont typeface="Arial" panose="020B0604020202020204" pitchFamily="34" charset="0"/>
              <a:buChar char="•"/>
            </a:pPr>
            <a:r>
              <a:rPr lang="en-US" dirty="0">
                <a:latin typeface="AWPCHelvetica" panose="00000400000000000000" pitchFamily="2" charset="0"/>
              </a:rPr>
              <a:t>Quotes with a candid portrait </a:t>
            </a:r>
            <a:r>
              <a:rPr lang="en-US" dirty="0" smtClean="0">
                <a:latin typeface="AWPCHelvetica" panose="00000400000000000000" pitchFamily="2" charset="0"/>
              </a:rPr>
              <a:t>(don’t take mug shots against </a:t>
            </a:r>
            <a:r>
              <a:rPr lang="en-US" dirty="0">
                <a:latin typeface="AWPCHelvetica" panose="00000400000000000000" pitchFamily="2" charset="0"/>
              </a:rPr>
              <a:t>a wall) </a:t>
            </a:r>
          </a:p>
          <a:p>
            <a:endParaRPr lang="en-US" dirty="0"/>
          </a:p>
        </p:txBody>
      </p:sp>
    </p:spTree>
    <p:extLst>
      <p:ext uri="{BB962C8B-B14F-4D97-AF65-F5344CB8AC3E}">
        <p14:creationId xmlns:p14="http://schemas.microsoft.com/office/powerpoint/2010/main" val="14815907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457200" y="0"/>
            <a:ext cx="8229600" cy="1219200"/>
          </a:xfrm>
        </p:spPr>
        <p:txBody>
          <a:bodyPr>
            <a:normAutofit/>
          </a:bodyPr>
          <a:lstStyle/>
          <a:p>
            <a:r>
              <a:rPr lang="en-US" sz="2700" b="1" dirty="0">
                <a:solidFill>
                  <a:schemeClr val="bg1"/>
                </a:solidFill>
                <a:latin typeface="AWPCHelvetica" panose="00000400000000000000" pitchFamily="2" charset="0"/>
              </a:rPr>
              <a:t>Lesson 7 Activity: </a:t>
            </a:r>
            <a:br>
              <a:rPr lang="en-US" sz="2700" b="1" dirty="0">
                <a:solidFill>
                  <a:schemeClr val="bg1"/>
                </a:solidFill>
                <a:latin typeface="AWPCHelvetica" panose="00000400000000000000" pitchFamily="2" charset="0"/>
              </a:rPr>
            </a:br>
            <a:r>
              <a:rPr lang="en-US" sz="2700" b="1" dirty="0">
                <a:solidFill>
                  <a:schemeClr val="bg1"/>
                </a:solidFill>
                <a:latin typeface="AWPCHelvetica" panose="00000400000000000000" pitchFamily="2" charset="0"/>
              </a:rPr>
              <a:t>A Different Approach</a:t>
            </a:r>
            <a:endParaRPr lang="en-US" sz="2700" dirty="0"/>
          </a:p>
        </p:txBody>
      </p:sp>
      <p:sp>
        <p:nvSpPr>
          <p:cNvPr id="2" name="TextBox 1"/>
          <p:cNvSpPr txBox="1"/>
          <p:nvPr/>
        </p:nvSpPr>
        <p:spPr>
          <a:xfrm>
            <a:off x="914401" y="1600200"/>
            <a:ext cx="7315200" cy="2031325"/>
          </a:xfrm>
          <a:prstGeom prst="rect">
            <a:avLst/>
          </a:prstGeom>
          <a:noFill/>
        </p:spPr>
        <p:txBody>
          <a:bodyPr wrap="square" rtlCol="0">
            <a:spAutoFit/>
          </a:bodyPr>
          <a:lstStyle/>
          <a:p>
            <a:r>
              <a:rPr lang="en-US" dirty="0">
                <a:latin typeface="AWPCHelvetica" panose="00000400000000000000" pitchFamily="2" charset="0"/>
              </a:rPr>
              <a:t>3. Explain in one paragraph how your design inspiration will relate to the </a:t>
            </a:r>
            <a:r>
              <a:rPr lang="en-US" dirty="0" smtClean="0">
                <a:latin typeface="AWPCHelvetica" panose="00000400000000000000" pitchFamily="2" charset="0"/>
              </a:rPr>
              <a:t>spread</a:t>
            </a:r>
            <a:r>
              <a:rPr lang="en-US" dirty="0">
                <a:latin typeface="AWPCHelvetica" panose="00000400000000000000" pitchFamily="2" charset="0"/>
              </a:rPr>
              <a:t>. The explanation should include: </a:t>
            </a:r>
          </a:p>
          <a:p>
            <a:pPr marL="285750" indent="-285750">
              <a:buFont typeface="Arial" panose="020B0604020202020204" pitchFamily="34" charset="0"/>
              <a:buChar char="•"/>
            </a:pPr>
            <a:r>
              <a:rPr lang="en-US" dirty="0">
                <a:latin typeface="AWPCHelvetica" panose="00000400000000000000" pitchFamily="2" charset="0"/>
              </a:rPr>
              <a:t>Why this is unique to the spread </a:t>
            </a:r>
          </a:p>
          <a:p>
            <a:pPr marL="285750" indent="-285750">
              <a:buFont typeface="Arial" panose="020B0604020202020204" pitchFamily="34" charset="0"/>
              <a:buChar char="•"/>
            </a:pPr>
            <a:r>
              <a:rPr lang="en-US" dirty="0">
                <a:latin typeface="AWPCHelvetica" panose="00000400000000000000" pitchFamily="2" charset="0"/>
              </a:rPr>
              <a:t>How it relates to the year </a:t>
            </a:r>
          </a:p>
          <a:p>
            <a:pPr marL="285750" indent="-285750">
              <a:buFont typeface="Arial" panose="020B0604020202020204" pitchFamily="34" charset="0"/>
              <a:buChar char="•"/>
            </a:pPr>
            <a:r>
              <a:rPr lang="en-US" dirty="0">
                <a:latin typeface="AWPCHelvetica" panose="00000400000000000000" pitchFamily="2" charset="0"/>
              </a:rPr>
              <a:t>Whether it includes diverse groups of people </a:t>
            </a:r>
          </a:p>
          <a:p>
            <a:pPr marL="285750" indent="-285750">
              <a:buFont typeface="Arial" panose="020B0604020202020204" pitchFamily="34" charset="0"/>
              <a:buChar char="•"/>
            </a:pPr>
            <a:r>
              <a:rPr lang="en-US" dirty="0">
                <a:latin typeface="AWPCHelvetica" panose="00000400000000000000" pitchFamily="2" charset="0"/>
              </a:rPr>
              <a:t>How it will help explain the before, during and after the event covered </a:t>
            </a:r>
            <a:endParaRPr lang="en-US" dirty="0"/>
          </a:p>
        </p:txBody>
      </p:sp>
    </p:spTree>
    <p:extLst>
      <p:ext uri="{BB962C8B-B14F-4D97-AF65-F5344CB8AC3E}">
        <p14:creationId xmlns:p14="http://schemas.microsoft.com/office/powerpoint/2010/main" val="8651519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457200" y="0"/>
            <a:ext cx="8229600" cy="1219200"/>
          </a:xfrm>
        </p:spPr>
        <p:txBody>
          <a:bodyPr>
            <a:normAutofit/>
          </a:bodyPr>
          <a:lstStyle/>
          <a:p>
            <a:r>
              <a:rPr lang="en-US" sz="2700" b="1" dirty="0">
                <a:solidFill>
                  <a:schemeClr val="bg1"/>
                </a:solidFill>
                <a:latin typeface="AWPCHelvetica" panose="00000400000000000000" pitchFamily="2" charset="0"/>
              </a:rPr>
              <a:t>Lesson 7 Activity: </a:t>
            </a:r>
            <a:br>
              <a:rPr lang="en-US" sz="2700" b="1" dirty="0">
                <a:solidFill>
                  <a:schemeClr val="bg1"/>
                </a:solidFill>
                <a:latin typeface="AWPCHelvetica" panose="00000400000000000000" pitchFamily="2" charset="0"/>
              </a:rPr>
            </a:br>
            <a:r>
              <a:rPr lang="en-US" sz="2700" b="1" dirty="0">
                <a:solidFill>
                  <a:schemeClr val="bg1"/>
                </a:solidFill>
                <a:latin typeface="AWPCHelvetica" panose="00000400000000000000" pitchFamily="2" charset="0"/>
              </a:rPr>
              <a:t>A Different Approach</a:t>
            </a:r>
            <a:endParaRPr lang="en-US" sz="2700" dirty="0"/>
          </a:p>
        </p:txBody>
      </p:sp>
      <p:sp>
        <p:nvSpPr>
          <p:cNvPr id="2" name="TextBox 1"/>
          <p:cNvSpPr txBox="1"/>
          <p:nvPr/>
        </p:nvSpPr>
        <p:spPr>
          <a:xfrm>
            <a:off x="914401" y="1600200"/>
            <a:ext cx="7315200" cy="4247317"/>
          </a:xfrm>
          <a:prstGeom prst="rect">
            <a:avLst/>
          </a:prstGeom>
          <a:noFill/>
        </p:spPr>
        <p:txBody>
          <a:bodyPr wrap="square" rtlCol="0">
            <a:spAutoFit/>
          </a:bodyPr>
          <a:lstStyle/>
          <a:p>
            <a:r>
              <a:rPr lang="en-US" dirty="0">
                <a:latin typeface="AWPCHelvetica" panose="00000400000000000000" pitchFamily="2" charset="0"/>
              </a:rPr>
              <a:t>4. Using the same fonts, create a mini headline. This look can be a contrast </a:t>
            </a:r>
            <a:r>
              <a:rPr lang="en-US" dirty="0" smtClean="0">
                <a:latin typeface="AWPCHelvetica" panose="00000400000000000000" pitchFamily="2" charset="0"/>
              </a:rPr>
              <a:t>to </a:t>
            </a:r>
            <a:r>
              <a:rPr lang="en-US" dirty="0">
                <a:latin typeface="AWPCHelvetica" panose="00000400000000000000" pitchFamily="2" charset="0"/>
              </a:rPr>
              <a:t>the main headline by flipping fonts or changing color. But it should be </a:t>
            </a:r>
            <a:r>
              <a:rPr lang="en-US" dirty="0" smtClean="0">
                <a:latin typeface="AWPCHelvetica" panose="00000400000000000000" pitchFamily="2" charset="0"/>
              </a:rPr>
              <a:t>consistent </a:t>
            </a:r>
            <a:r>
              <a:rPr lang="en-US" dirty="0">
                <a:latin typeface="AWPCHelvetica" panose="00000400000000000000" pitchFamily="2" charset="0"/>
              </a:rPr>
              <a:t>with the main headline. It should also be 2/3 smaller than the </a:t>
            </a:r>
            <a:r>
              <a:rPr lang="en-US" dirty="0" smtClean="0">
                <a:latin typeface="AWPCHelvetica" panose="00000400000000000000" pitchFamily="2" charset="0"/>
              </a:rPr>
              <a:t>main </a:t>
            </a:r>
            <a:r>
              <a:rPr lang="en-US" dirty="0">
                <a:latin typeface="AWPCHelvetica" panose="00000400000000000000" pitchFamily="2" charset="0"/>
              </a:rPr>
              <a:t>headline. </a:t>
            </a:r>
            <a:r>
              <a:rPr lang="en-US" dirty="0" smtClean="0">
                <a:latin typeface="AWPCHelvetica" panose="00000400000000000000" pitchFamily="2" charset="0"/>
              </a:rPr>
              <a:t>Now </a:t>
            </a:r>
            <a:r>
              <a:rPr lang="en-US" dirty="0">
                <a:latin typeface="AWPCHelvetica" panose="00000400000000000000" pitchFamily="2" charset="0"/>
              </a:rPr>
              <a:t>design in the area where the photo used to </a:t>
            </a:r>
            <a:r>
              <a:rPr lang="en-US" dirty="0" smtClean="0">
                <a:latin typeface="AWPCHelvetica" panose="00000400000000000000" pitchFamily="2" charset="0"/>
              </a:rPr>
              <a:t>be</a:t>
            </a:r>
            <a:r>
              <a:rPr lang="en-US" dirty="0">
                <a:latin typeface="AWPCHelvetica" panose="00000400000000000000" pitchFamily="2" charset="0"/>
              </a:rPr>
              <a:t>. </a:t>
            </a:r>
          </a:p>
          <a:p>
            <a:pPr marL="285750" indent="-285750">
              <a:buFont typeface="Arial" panose="020B0604020202020204" pitchFamily="34" charset="0"/>
              <a:buChar char="•"/>
            </a:pPr>
            <a:r>
              <a:rPr lang="en-US" dirty="0">
                <a:latin typeface="AWPCHelvetica" panose="00000400000000000000" pitchFamily="2" charset="0"/>
              </a:rPr>
              <a:t>Can be a small area to the outside </a:t>
            </a:r>
          </a:p>
          <a:p>
            <a:pPr marL="285750" indent="-285750">
              <a:buFont typeface="Arial" panose="020B0604020202020204" pitchFamily="34" charset="0"/>
              <a:buChar char="•"/>
            </a:pPr>
            <a:r>
              <a:rPr lang="en-US" dirty="0">
                <a:latin typeface="AWPCHelvetica" panose="00000400000000000000" pitchFamily="2" charset="0"/>
              </a:rPr>
              <a:t>Can be a larger area with a group of three photos, a gang caption and </a:t>
            </a:r>
            <a:r>
              <a:rPr lang="en-US" dirty="0" smtClean="0">
                <a:latin typeface="AWPCHelvetica" panose="00000400000000000000" pitchFamily="2" charset="0"/>
              </a:rPr>
              <a:t>headline </a:t>
            </a:r>
            <a:endParaRPr lang="en-US" dirty="0">
              <a:latin typeface="AWPCHelvetica" panose="00000400000000000000" pitchFamily="2" charset="0"/>
            </a:endParaRPr>
          </a:p>
          <a:p>
            <a:pPr marL="285750" indent="-285750">
              <a:buFont typeface="Arial" panose="020B0604020202020204" pitchFamily="34" charset="0"/>
              <a:buChar char="•"/>
            </a:pPr>
            <a:r>
              <a:rPr lang="en-US" dirty="0">
                <a:latin typeface="AWPCHelvetica" panose="00000400000000000000" pitchFamily="2" charset="0"/>
              </a:rPr>
              <a:t>Can be a dominant package with several photos instead of one </a:t>
            </a:r>
          </a:p>
          <a:p>
            <a:pPr marL="285750" indent="-285750">
              <a:buFont typeface="Arial" panose="020B0604020202020204" pitchFamily="34" charset="0"/>
              <a:buChar char="•"/>
            </a:pPr>
            <a:endParaRPr lang="en-US" dirty="0">
              <a:latin typeface="AWPCHelvetica" panose="00000400000000000000" pitchFamily="2" charset="0"/>
            </a:endParaRPr>
          </a:p>
          <a:p>
            <a:r>
              <a:rPr lang="en-US" dirty="0">
                <a:latin typeface="AWPCHelvetica" panose="00000400000000000000" pitchFamily="2" charset="0"/>
              </a:rPr>
              <a:t>5. You should do this to one or two areas on the spread. Leave all the rest </a:t>
            </a:r>
            <a:r>
              <a:rPr lang="en-US" dirty="0" smtClean="0">
                <a:latin typeface="AWPCHelvetica" panose="00000400000000000000" pitchFamily="2" charset="0"/>
              </a:rPr>
              <a:t>alone</a:t>
            </a:r>
            <a:r>
              <a:rPr lang="en-US" dirty="0">
                <a:latin typeface="AWPCHelvetica" panose="00000400000000000000" pitchFamily="2" charset="0"/>
              </a:rPr>
              <a:t>. Make sure they are balanced so </a:t>
            </a:r>
            <a:r>
              <a:rPr lang="en-US" dirty="0" smtClean="0">
                <a:latin typeface="AWPCHelvetica" panose="00000400000000000000" pitchFamily="2" charset="0"/>
              </a:rPr>
              <a:t>not </a:t>
            </a:r>
            <a:r>
              <a:rPr lang="en-US" dirty="0">
                <a:latin typeface="AWPCHelvetica" panose="00000400000000000000" pitchFamily="2" charset="0"/>
              </a:rPr>
              <a:t>all packages appear on </a:t>
            </a:r>
            <a:r>
              <a:rPr lang="en-US" dirty="0" smtClean="0">
                <a:latin typeface="AWPCHelvetica" panose="00000400000000000000" pitchFamily="2" charset="0"/>
              </a:rPr>
              <a:t>one </a:t>
            </a:r>
            <a:r>
              <a:rPr lang="en-US" dirty="0">
                <a:latin typeface="AWPCHelvetica" panose="00000400000000000000" pitchFamily="2" charset="0"/>
              </a:rPr>
              <a:t>side. This will create entry points, so a reader can decide what </a:t>
            </a:r>
            <a:r>
              <a:rPr lang="en-US" dirty="0" smtClean="0">
                <a:latin typeface="AWPCHelvetica" panose="00000400000000000000" pitchFamily="2" charset="0"/>
              </a:rPr>
              <a:t>information </a:t>
            </a:r>
            <a:r>
              <a:rPr lang="en-US" dirty="0">
                <a:latin typeface="AWPCHelvetica" panose="00000400000000000000" pitchFamily="2" charset="0"/>
              </a:rPr>
              <a:t>they would like to obtain and in what </a:t>
            </a:r>
            <a:r>
              <a:rPr lang="en-US" dirty="0" smtClean="0">
                <a:latin typeface="AWPCHelvetica" panose="00000400000000000000" pitchFamily="2" charset="0"/>
              </a:rPr>
              <a:t>order. </a:t>
            </a:r>
            <a:endParaRPr lang="en-US" dirty="0">
              <a:latin typeface="AWPCHelvetica" panose="00000400000000000000" pitchFamily="2" charset="0"/>
            </a:endParaRPr>
          </a:p>
          <a:p>
            <a:endParaRPr lang="en-US" dirty="0"/>
          </a:p>
        </p:txBody>
      </p:sp>
    </p:spTree>
    <p:extLst>
      <p:ext uri="{BB962C8B-B14F-4D97-AF65-F5344CB8AC3E}">
        <p14:creationId xmlns:p14="http://schemas.microsoft.com/office/powerpoint/2010/main" val="33799493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600200" y="0"/>
            <a:ext cx="5562600" cy="1219200"/>
          </a:xfrm>
        </p:spPr>
        <p:txBody>
          <a:bodyPr>
            <a:normAutofit/>
          </a:bodyPr>
          <a:lstStyle/>
          <a:p>
            <a:r>
              <a:rPr lang="en-US" sz="2700" b="1" dirty="0">
                <a:solidFill>
                  <a:schemeClr val="bg1"/>
                </a:solidFill>
                <a:latin typeface="AWPCHelvetica" panose="00000400000000000000" pitchFamily="2" charset="0"/>
              </a:rPr>
              <a:t>Lesson 7 Activity: </a:t>
            </a:r>
            <a:br>
              <a:rPr lang="en-US" sz="2700" b="1" dirty="0">
                <a:solidFill>
                  <a:schemeClr val="bg1"/>
                </a:solidFill>
                <a:latin typeface="AWPCHelvetica" panose="00000400000000000000" pitchFamily="2" charset="0"/>
              </a:rPr>
            </a:br>
            <a:r>
              <a:rPr lang="en-US" sz="2700" b="1" dirty="0">
                <a:solidFill>
                  <a:schemeClr val="bg1"/>
                </a:solidFill>
                <a:latin typeface="AWPCHelvetica" panose="00000400000000000000" pitchFamily="2" charset="0"/>
              </a:rPr>
              <a:t>A Different Approach</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4826" t="6312" r="5504" b="4967"/>
          <a:stretch/>
        </p:blipFill>
        <p:spPr>
          <a:xfrm>
            <a:off x="643095" y="1231532"/>
            <a:ext cx="7857811" cy="5114612"/>
          </a:xfrm>
          <a:prstGeom prst="rect">
            <a:avLst/>
          </a:prstGeom>
        </p:spPr>
      </p:pic>
    </p:spTree>
    <p:extLst>
      <p:ext uri="{BB962C8B-B14F-4D97-AF65-F5344CB8AC3E}">
        <p14:creationId xmlns:p14="http://schemas.microsoft.com/office/powerpoint/2010/main" val="4238973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31706" y="0"/>
            <a:ext cx="5483494" cy="1219200"/>
          </a:xfrm>
        </p:spPr>
        <p:txBody>
          <a:bodyPr>
            <a:normAutofit/>
          </a:bodyPr>
          <a:lstStyle/>
          <a:p>
            <a:r>
              <a:rPr lang="en-US" sz="2700" b="1" dirty="0">
                <a:solidFill>
                  <a:schemeClr val="bg1"/>
                </a:solidFill>
                <a:latin typeface="AWPCHelvetica" panose="00000400000000000000" pitchFamily="2" charset="0"/>
              </a:rPr>
              <a:t>Lesson 1: Observing the Elements </a:t>
            </a:r>
            <a:br>
              <a:rPr lang="en-US" sz="2700" b="1" dirty="0">
                <a:solidFill>
                  <a:schemeClr val="bg1"/>
                </a:solidFill>
                <a:latin typeface="AWPCHelvetica" panose="00000400000000000000" pitchFamily="2" charset="0"/>
              </a:rPr>
            </a:br>
            <a:r>
              <a:rPr lang="en-US" sz="2700" b="1" dirty="0">
                <a:solidFill>
                  <a:schemeClr val="bg1"/>
                </a:solidFill>
                <a:latin typeface="AWPCHelvetica" panose="00000400000000000000" pitchFamily="2" charset="0"/>
              </a:rPr>
              <a:t>of Good Editorial Design</a:t>
            </a:r>
          </a:p>
        </p:txBody>
      </p:sp>
      <p:sp>
        <p:nvSpPr>
          <p:cNvPr id="2" name="TextBox 1"/>
          <p:cNvSpPr txBox="1"/>
          <p:nvPr/>
        </p:nvSpPr>
        <p:spPr>
          <a:xfrm>
            <a:off x="914400" y="1600201"/>
            <a:ext cx="7315200" cy="923330"/>
          </a:xfrm>
          <a:prstGeom prst="rect">
            <a:avLst/>
          </a:prstGeom>
          <a:noFill/>
        </p:spPr>
        <p:txBody>
          <a:bodyPr wrap="square" rtlCol="0">
            <a:spAutoFit/>
          </a:bodyPr>
          <a:lstStyle/>
          <a:p>
            <a:r>
              <a:rPr lang="en-US" b="1" dirty="0" smtClean="0">
                <a:latin typeface="AWPCHelvetica" panose="00000400000000000000" pitchFamily="2" charset="0"/>
              </a:rPr>
              <a:t>Objective  —  In </a:t>
            </a:r>
            <a:r>
              <a:rPr lang="en-US" b="1" dirty="0">
                <a:latin typeface="AWPCHelvetica" panose="00000400000000000000" pitchFamily="2" charset="0"/>
              </a:rPr>
              <a:t>this lesson, you will learn: </a:t>
            </a:r>
            <a:endParaRPr lang="en-US" b="1" dirty="0" smtClean="0">
              <a:latin typeface="AWPCHelvetica" panose="00000400000000000000" pitchFamily="2" charset="0"/>
            </a:endParaRPr>
          </a:p>
          <a:p>
            <a:endParaRPr lang="en-US" dirty="0">
              <a:latin typeface="AWPCHelvetica" panose="00000400000000000000" pitchFamily="2" charset="0"/>
            </a:endParaRPr>
          </a:p>
          <a:p>
            <a:r>
              <a:rPr lang="en-US" dirty="0">
                <a:latin typeface="AWPCHelvetica" panose="00000400000000000000" pitchFamily="2" charset="0"/>
              </a:rPr>
              <a:t>To understand and recognize what makes a strong visual design </a:t>
            </a:r>
          </a:p>
        </p:txBody>
      </p:sp>
    </p:spTree>
    <p:extLst>
      <p:ext uri="{BB962C8B-B14F-4D97-AF65-F5344CB8AC3E}">
        <p14:creationId xmlns:p14="http://schemas.microsoft.com/office/powerpoint/2010/main" val="1006548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31706" y="16042"/>
            <a:ext cx="5483494" cy="1203158"/>
          </a:xfrm>
        </p:spPr>
        <p:txBody>
          <a:bodyPr>
            <a:normAutofit/>
          </a:bodyPr>
          <a:lstStyle/>
          <a:p>
            <a:r>
              <a:rPr lang="en-US" sz="2700" b="1" dirty="0">
                <a:solidFill>
                  <a:schemeClr val="bg1"/>
                </a:solidFill>
                <a:latin typeface="AWPCHelvetica" panose="00000400000000000000" pitchFamily="2" charset="0"/>
              </a:rPr>
              <a:t>Lesson 1: Observing the Elements </a:t>
            </a:r>
            <a:br>
              <a:rPr lang="en-US" sz="2700" b="1" dirty="0">
                <a:solidFill>
                  <a:schemeClr val="bg1"/>
                </a:solidFill>
                <a:latin typeface="AWPCHelvetica" panose="00000400000000000000" pitchFamily="2" charset="0"/>
              </a:rPr>
            </a:br>
            <a:r>
              <a:rPr lang="en-US" sz="2700" b="1" dirty="0">
                <a:solidFill>
                  <a:schemeClr val="bg1"/>
                </a:solidFill>
                <a:latin typeface="AWPCHelvetica" panose="00000400000000000000" pitchFamily="2" charset="0"/>
              </a:rPr>
              <a:t>of Good Editorial Design</a:t>
            </a:r>
          </a:p>
        </p:txBody>
      </p:sp>
      <p:sp>
        <p:nvSpPr>
          <p:cNvPr id="2" name="TextBox 1"/>
          <p:cNvSpPr txBox="1"/>
          <p:nvPr/>
        </p:nvSpPr>
        <p:spPr>
          <a:xfrm>
            <a:off x="918411" y="1600200"/>
            <a:ext cx="73152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WPCHelvetica" panose="00000400000000000000" pitchFamily="2" charset="0"/>
              </a:rPr>
              <a:t>Design helps </a:t>
            </a:r>
            <a:r>
              <a:rPr lang="en-US" b="1" dirty="0">
                <a:latin typeface="AWPCHelvetica" panose="00000400000000000000" pitchFamily="2" charset="0"/>
              </a:rPr>
              <a:t>communicate the story</a:t>
            </a:r>
            <a:r>
              <a:rPr lang="en-US" dirty="0">
                <a:latin typeface="AWPCHelvetica" panose="00000400000000000000" pitchFamily="2" charset="0"/>
              </a:rPr>
              <a:t>. </a:t>
            </a:r>
          </a:p>
          <a:p>
            <a:pPr marL="285750" indent="-285750">
              <a:buFont typeface="Arial" panose="020B0604020202020204" pitchFamily="34" charset="0"/>
              <a:buChar char="•"/>
            </a:pPr>
            <a:r>
              <a:rPr lang="en-US" dirty="0">
                <a:latin typeface="AWPCHelvetica" panose="00000400000000000000" pitchFamily="2" charset="0"/>
              </a:rPr>
              <a:t>The chosen photos, type and graphics are arranged on the pages to </a:t>
            </a:r>
            <a:r>
              <a:rPr lang="en-US" dirty="0" smtClean="0">
                <a:latin typeface="AWPCHelvetica" panose="00000400000000000000" pitchFamily="2" charset="0"/>
              </a:rPr>
              <a:t>help </a:t>
            </a:r>
            <a:r>
              <a:rPr lang="en-US" dirty="0">
                <a:latin typeface="AWPCHelvetica" panose="00000400000000000000" pitchFamily="2" charset="0"/>
              </a:rPr>
              <a:t>the reader. </a:t>
            </a:r>
          </a:p>
          <a:p>
            <a:pPr marL="285750" indent="-285750">
              <a:buFont typeface="Arial" panose="020B0604020202020204" pitchFamily="34" charset="0"/>
              <a:buChar char="•"/>
            </a:pPr>
            <a:r>
              <a:rPr lang="en-US" dirty="0">
                <a:latin typeface="AWPCHelvetica" panose="00000400000000000000" pitchFamily="2" charset="0"/>
              </a:rPr>
              <a:t>Design elements are not just thrown down willy-nilly, </a:t>
            </a:r>
            <a:r>
              <a:rPr lang="en-US" b="1" dirty="0">
                <a:latin typeface="AWPCHelvetica" panose="00000400000000000000" pitchFamily="2" charset="0"/>
              </a:rPr>
              <a:t>there is a plan</a:t>
            </a:r>
            <a:r>
              <a:rPr lang="en-US" dirty="0">
                <a:latin typeface="AWPCHelvetica" panose="00000400000000000000" pitchFamily="2" charset="0"/>
              </a:rPr>
              <a:t>. </a:t>
            </a:r>
          </a:p>
          <a:p>
            <a:pPr marL="285750" indent="-285750">
              <a:buFont typeface="Arial" panose="020B0604020202020204" pitchFamily="34" charset="0"/>
              <a:buChar char="•"/>
            </a:pPr>
            <a:r>
              <a:rPr lang="en-US" b="1" dirty="0">
                <a:latin typeface="AWPCHelvetica" panose="00000400000000000000" pitchFamily="2" charset="0"/>
              </a:rPr>
              <a:t>Looking at great design </a:t>
            </a:r>
            <a:r>
              <a:rPr lang="en-US" dirty="0">
                <a:latin typeface="AWPCHelvetica" panose="00000400000000000000" pitchFamily="2" charset="0"/>
              </a:rPr>
              <a:t>will allow you to understand the importance </a:t>
            </a:r>
            <a:r>
              <a:rPr lang="en-US" dirty="0" smtClean="0">
                <a:latin typeface="AWPCHelvetica" panose="00000400000000000000" pitchFamily="2" charset="0"/>
              </a:rPr>
              <a:t> of </a:t>
            </a:r>
            <a:r>
              <a:rPr lang="en-US" dirty="0">
                <a:latin typeface="AWPCHelvetica" panose="00000400000000000000" pitchFamily="2" charset="0"/>
              </a:rPr>
              <a:t>how the elements communicate.</a:t>
            </a:r>
          </a:p>
          <a:p>
            <a:endParaRPr lang="en-US" dirty="0">
              <a:latin typeface="AWPCHelvetica" panose="00000400000000000000" pitchFamily="2" charset="0"/>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3182" t="28011" b="8920"/>
          <a:stretch/>
        </p:blipFill>
        <p:spPr>
          <a:xfrm>
            <a:off x="4457702" y="3390139"/>
            <a:ext cx="4686298" cy="3467861"/>
          </a:xfrm>
          <a:prstGeom prst="rect">
            <a:avLst/>
          </a:prstGeom>
        </p:spPr>
      </p:pic>
    </p:spTree>
    <p:extLst>
      <p:ext uri="{BB962C8B-B14F-4D97-AF65-F5344CB8AC3E}">
        <p14:creationId xmlns:p14="http://schemas.microsoft.com/office/powerpoint/2010/main" val="2588932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31706" y="0"/>
            <a:ext cx="5483494" cy="1219200"/>
          </a:xfrm>
        </p:spPr>
        <p:txBody>
          <a:bodyPr>
            <a:normAutofit/>
          </a:bodyPr>
          <a:lstStyle/>
          <a:p>
            <a:r>
              <a:rPr lang="en-US" sz="2700" b="1" dirty="0" smtClean="0">
                <a:solidFill>
                  <a:schemeClr val="bg1"/>
                </a:solidFill>
                <a:latin typeface="AWPCHelvetica" panose="00000400000000000000" pitchFamily="2" charset="0"/>
              </a:rPr>
              <a:t>Lesson 1 Activity: Spotting </a:t>
            </a:r>
            <a:br>
              <a:rPr lang="en-US" sz="2700" b="1" dirty="0" smtClean="0">
                <a:solidFill>
                  <a:schemeClr val="bg1"/>
                </a:solidFill>
                <a:latin typeface="AWPCHelvetica" panose="00000400000000000000" pitchFamily="2" charset="0"/>
              </a:rPr>
            </a:br>
            <a:r>
              <a:rPr lang="en-US" sz="2700" b="1" dirty="0" smtClean="0">
                <a:solidFill>
                  <a:schemeClr val="bg1"/>
                </a:solidFill>
                <a:latin typeface="AWPCHelvetica" panose="00000400000000000000" pitchFamily="2" charset="0"/>
              </a:rPr>
              <a:t>Good Design Elements</a:t>
            </a:r>
            <a:endParaRPr lang="en-US" sz="2700" b="1" dirty="0">
              <a:solidFill>
                <a:schemeClr val="bg1"/>
              </a:solidFill>
              <a:latin typeface="AWPCHelvetica" panose="00000400000000000000" pitchFamily="2" charset="0"/>
            </a:endParaRPr>
          </a:p>
        </p:txBody>
      </p:sp>
      <p:sp>
        <p:nvSpPr>
          <p:cNvPr id="2" name="TextBox 1"/>
          <p:cNvSpPr txBox="1"/>
          <p:nvPr/>
        </p:nvSpPr>
        <p:spPr>
          <a:xfrm>
            <a:off x="914400" y="1600201"/>
            <a:ext cx="7315200" cy="3416320"/>
          </a:xfrm>
          <a:prstGeom prst="rect">
            <a:avLst/>
          </a:prstGeom>
          <a:noFill/>
        </p:spPr>
        <p:txBody>
          <a:bodyPr wrap="square" rtlCol="0">
            <a:spAutoFit/>
          </a:bodyPr>
          <a:lstStyle/>
          <a:p>
            <a:r>
              <a:rPr lang="en-US" b="1" dirty="0">
                <a:latin typeface="AWPCHelvetica" panose="00000400000000000000" pitchFamily="2" charset="0"/>
              </a:rPr>
              <a:t>Materials needed: </a:t>
            </a:r>
            <a:endParaRPr lang="en-US" b="1" dirty="0" smtClean="0">
              <a:latin typeface="AWPCHelvetica" panose="00000400000000000000" pitchFamily="2" charset="0"/>
            </a:endParaRPr>
          </a:p>
          <a:p>
            <a:r>
              <a:rPr lang="en-US" dirty="0" smtClean="0">
                <a:latin typeface="AWPCHelvetica" panose="00000400000000000000" pitchFamily="2" charset="0"/>
              </a:rPr>
              <a:t>Several </a:t>
            </a:r>
            <a:r>
              <a:rPr lang="en-US" dirty="0">
                <a:latin typeface="AWPCHelvetica" panose="00000400000000000000" pitchFamily="2" charset="0"/>
              </a:rPr>
              <a:t>magazines, Walsworth’s </a:t>
            </a:r>
            <a:r>
              <a:rPr lang="en-US" i="1" dirty="0">
                <a:latin typeface="AWPCHelvetica" panose="00000400000000000000" pitchFamily="2" charset="0"/>
              </a:rPr>
              <a:t>Possibilities</a:t>
            </a:r>
            <a:r>
              <a:rPr lang="en-US" dirty="0">
                <a:latin typeface="AWPCHelvetica" panose="00000400000000000000" pitchFamily="2" charset="0"/>
              </a:rPr>
              <a:t> book, </a:t>
            </a:r>
            <a:r>
              <a:rPr lang="en-US" dirty="0" smtClean="0">
                <a:latin typeface="AWPCHelvetica" panose="00000400000000000000" pitchFamily="2" charset="0"/>
              </a:rPr>
              <a:t>Walsworth’s </a:t>
            </a:r>
            <a:r>
              <a:rPr lang="en-US" dirty="0">
                <a:latin typeface="AWPCHelvetica" panose="00000400000000000000" pitchFamily="2" charset="0"/>
              </a:rPr>
              <a:t>“Perfect Packaging” poster, Pinterest </a:t>
            </a:r>
          </a:p>
          <a:p>
            <a:endParaRPr lang="en-US" dirty="0" smtClean="0">
              <a:latin typeface="AWPCHelvetica" panose="00000400000000000000" pitchFamily="2" charset="0"/>
            </a:endParaRPr>
          </a:p>
          <a:p>
            <a:r>
              <a:rPr lang="en-US" dirty="0" smtClean="0">
                <a:latin typeface="AWPCHelvetica" panose="00000400000000000000" pitchFamily="2" charset="0"/>
              </a:rPr>
              <a:t>Look </a:t>
            </a:r>
            <a:r>
              <a:rPr lang="en-US" dirty="0">
                <a:latin typeface="AWPCHelvetica" panose="00000400000000000000" pitchFamily="2" charset="0"/>
              </a:rPr>
              <a:t>at several of the yearbooks featured in </a:t>
            </a:r>
            <a:r>
              <a:rPr lang="en-US" dirty="0" smtClean="0">
                <a:latin typeface="AWPCHelvetica" panose="00000400000000000000" pitchFamily="2" charset="0"/>
              </a:rPr>
              <a:t>the </a:t>
            </a:r>
            <a:r>
              <a:rPr lang="en-US" i="1" dirty="0" smtClean="0">
                <a:latin typeface="AWPCHelvetica" panose="00000400000000000000" pitchFamily="2" charset="0"/>
              </a:rPr>
              <a:t>Possibilities</a:t>
            </a:r>
            <a:r>
              <a:rPr lang="en-US" dirty="0" smtClean="0">
                <a:latin typeface="AWPCHelvetica" panose="00000400000000000000" pitchFamily="2" charset="0"/>
              </a:rPr>
              <a:t> </a:t>
            </a:r>
            <a:r>
              <a:rPr lang="en-US" dirty="0">
                <a:latin typeface="AWPCHelvetica" panose="00000400000000000000" pitchFamily="2" charset="0"/>
              </a:rPr>
              <a:t>book. </a:t>
            </a:r>
            <a:endParaRPr lang="en-US" dirty="0" smtClean="0">
              <a:latin typeface="AWPCHelvetica" panose="00000400000000000000" pitchFamily="2" charset="0"/>
            </a:endParaRPr>
          </a:p>
          <a:p>
            <a:endParaRPr lang="en-US" dirty="0">
              <a:latin typeface="AWPCHelvetica" panose="00000400000000000000" pitchFamily="2" charset="0"/>
            </a:endParaRPr>
          </a:p>
          <a:p>
            <a:r>
              <a:rPr lang="en-US" dirty="0" smtClean="0">
                <a:latin typeface="AWPCHelvetica" panose="00000400000000000000" pitchFamily="2" charset="0"/>
              </a:rPr>
              <a:t>Look </a:t>
            </a:r>
            <a:r>
              <a:rPr lang="en-US" dirty="0">
                <a:latin typeface="AWPCHelvetica" panose="00000400000000000000" pitchFamily="2" charset="0"/>
              </a:rPr>
              <a:t>for examples of the following:</a:t>
            </a:r>
          </a:p>
          <a:p>
            <a:pPr marL="285750" indent="-285750">
              <a:buFont typeface="Arial" panose="020B0604020202020204" pitchFamily="34" charset="0"/>
              <a:buChar char="•"/>
            </a:pPr>
            <a:r>
              <a:rPr lang="en-US" dirty="0">
                <a:latin typeface="AWPCHelvetica" panose="00000400000000000000" pitchFamily="2" charset="0"/>
              </a:rPr>
              <a:t>Dynamic photography </a:t>
            </a:r>
          </a:p>
          <a:p>
            <a:pPr marL="285750" indent="-285750">
              <a:buFont typeface="Arial" panose="020B0604020202020204" pitchFamily="34" charset="0"/>
              <a:buChar char="•"/>
            </a:pPr>
            <a:r>
              <a:rPr lang="en-US" dirty="0">
                <a:latin typeface="AWPCHelvetica" panose="00000400000000000000" pitchFamily="2" charset="0"/>
              </a:rPr>
              <a:t>Captions for all pictures </a:t>
            </a:r>
          </a:p>
          <a:p>
            <a:pPr marL="285750" indent="-285750">
              <a:buFont typeface="Arial" panose="020B0604020202020204" pitchFamily="34" charset="0"/>
              <a:buChar char="•"/>
            </a:pPr>
            <a:r>
              <a:rPr lang="en-US" dirty="0" smtClean="0">
                <a:latin typeface="AWPCHelvetica" panose="00000400000000000000" pitchFamily="2" charset="0"/>
              </a:rPr>
              <a:t>Eye-catching </a:t>
            </a:r>
            <a:r>
              <a:rPr lang="en-US" dirty="0">
                <a:latin typeface="AWPCHelvetica" panose="00000400000000000000" pitchFamily="2" charset="0"/>
              </a:rPr>
              <a:t>graphics</a:t>
            </a:r>
          </a:p>
          <a:p>
            <a:pPr marL="285750" indent="-285750">
              <a:buFont typeface="Arial" panose="020B0604020202020204" pitchFamily="34" charset="0"/>
              <a:buChar char="•"/>
            </a:pPr>
            <a:r>
              <a:rPr lang="en-US" dirty="0">
                <a:latin typeface="AWPCHelvetica" panose="00000400000000000000" pitchFamily="2" charset="0"/>
              </a:rPr>
              <a:t>Use of color</a:t>
            </a:r>
          </a:p>
          <a:p>
            <a:endParaRPr lang="en-US" dirty="0"/>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7441" t="6077" r="19187" b="4310"/>
          <a:stretch/>
        </p:blipFill>
        <p:spPr>
          <a:xfrm>
            <a:off x="5486400" y="3200400"/>
            <a:ext cx="2977116" cy="2769537"/>
          </a:xfrm>
          <a:prstGeom prst="rect">
            <a:avLst/>
          </a:prstGeom>
        </p:spPr>
      </p:pic>
    </p:spTree>
    <p:extLst>
      <p:ext uri="{BB962C8B-B14F-4D97-AF65-F5344CB8AC3E}">
        <p14:creationId xmlns:p14="http://schemas.microsoft.com/office/powerpoint/2010/main" val="461683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52400"/>
            <a:ext cx="1562100" cy="926722"/>
          </a:xfrm>
        </p:spPr>
      </p:pic>
      <p:sp>
        <p:nvSpPr>
          <p:cNvPr id="6" name="TextBox 5"/>
          <p:cNvSpPr txBox="1"/>
          <p:nvPr/>
        </p:nvSpPr>
        <p:spPr>
          <a:xfrm>
            <a:off x="152400" y="6346144"/>
            <a:ext cx="3358612" cy="307777"/>
          </a:xfrm>
          <a:prstGeom prst="rect">
            <a:avLst/>
          </a:prstGeom>
          <a:noFill/>
        </p:spPr>
        <p:txBody>
          <a:bodyPr wrap="none" rtlCol="0">
            <a:spAutoFit/>
          </a:bodyPr>
          <a:lstStyle/>
          <a:p>
            <a:r>
              <a:rPr lang="en-US" sz="1400" dirty="0">
                <a:solidFill>
                  <a:schemeClr val="bg1">
                    <a:lumMod val="50000"/>
                  </a:schemeClr>
                </a:solidFill>
                <a:latin typeface="AWPCHelvetica" panose="00000400000000000000" pitchFamily="2" charset="0"/>
              </a:rPr>
              <a:t>w</a:t>
            </a:r>
            <a:r>
              <a:rPr lang="en-US" sz="1400" dirty="0" smtClean="0">
                <a:solidFill>
                  <a:schemeClr val="bg1">
                    <a:lumMod val="50000"/>
                  </a:schemeClr>
                </a:solidFill>
                <a:latin typeface="AWPCHelvetica" panose="00000400000000000000" pitchFamily="2" charset="0"/>
              </a:rPr>
              <a:t>alsworthyearbooks.com/yearbooksuite</a:t>
            </a:r>
            <a:endParaRPr lang="en-US" sz="1400" dirty="0">
              <a:solidFill>
                <a:schemeClr val="bg1">
                  <a:lumMod val="50000"/>
                </a:schemeClr>
              </a:solidFill>
              <a:latin typeface="AWPCHelvetica" panose="00000400000000000000" pitchFamily="2" charset="0"/>
            </a:endParaRPr>
          </a:p>
        </p:txBody>
      </p:sp>
      <p:sp>
        <p:nvSpPr>
          <p:cNvPr id="7" name="Title 6"/>
          <p:cNvSpPr>
            <a:spLocks noGrp="1"/>
          </p:cNvSpPr>
          <p:nvPr>
            <p:ph type="title"/>
          </p:nvPr>
        </p:nvSpPr>
        <p:spPr>
          <a:xfrm>
            <a:off x="1831706" y="0"/>
            <a:ext cx="5483494" cy="1219200"/>
          </a:xfrm>
        </p:spPr>
        <p:txBody>
          <a:bodyPr>
            <a:normAutofit/>
          </a:bodyPr>
          <a:lstStyle/>
          <a:p>
            <a:r>
              <a:rPr lang="en-US" sz="2700" b="1" dirty="0">
                <a:solidFill>
                  <a:schemeClr val="bg1"/>
                </a:solidFill>
                <a:latin typeface="AWPCHelvetica" panose="00000400000000000000" pitchFamily="2" charset="0"/>
              </a:rPr>
              <a:t>Lesson 2: Starting With a </a:t>
            </a:r>
            <a:br>
              <a:rPr lang="en-US" sz="2700" b="1" dirty="0">
                <a:solidFill>
                  <a:schemeClr val="bg1"/>
                </a:solidFill>
                <a:latin typeface="AWPCHelvetica" panose="00000400000000000000" pitchFamily="2" charset="0"/>
              </a:rPr>
            </a:br>
            <a:r>
              <a:rPr lang="en-US" sz="2700" b="1" dirty="0">
                <a:solidFill>
                  <a:schemeClr val="bg1"/>
                </a:solidFill>
                <a:latin typeface="AWPCHelvetica" panose="00000400000000000000" pitchFamily="2" charset="0"/>
              </a:rPr>
              <a:t>Blank Page</a:t>
            </a:r>
          </a:p>
        </p:txBody>
      </p:sp>
      <p:sp>
        <p:nvSpPr>
          <p:cNvPr id="2" name="TextBox 1"/>
          <p:cNvSpPr txBox="1"/>
          <p:nvPr/>
        </p:nvSpPr>
        <p:spPr>
          <a:xfrm>
            <a:off x="914400" y="1600201"/>
            <a:ext cx="7315200" cy="1754326"/>
          </a:xfrm>
          <a:prstGeom prst="rect">
            <a:avLst/>
          </a:prstGeom>
          <a:noFill/>
        </p:spPr>
        <p:txBody>
          <a:bodyPr wrap="square" rtlCol="0">
            <a:spAutoFit/>
          </a:bodyPr>
          <a:lstStyle/>
          <a:p>
            <a:r>
              <a:rPr lang="en-US" b="1" dirty="0" smtClean="0">
                <a:latin typeface="AWPCHelvetica" panose="00000400000000000000" pitchFamily="2" charset="0"/>
              </a:rPr>
              <a:t>Objectives — In </a:t>
            </a:r>
            <a:r>
              <a:rPr lang="en-US" b="1" dirty="0">
                <a:latin typeface="AWPCHelvetica" panose="00000400000000000000" pitchFamily="2" charset="0"/>
              </a:rPr>
              <a:t>this lesson, you will learn: </a:t>
            </a:r>
            <a:endParaRPr lang="en-US" dirty="0">
              <a:latin typeface="AWPCHelvetica" panose="00000400000000000000" pitchFamily="2" charset="0"/>
            </a:endParaRPr>
          </a:p>
          <a:p>
            <a:endParaRPr lang="en-US" dirty="0">
              <a:latin typeface="AWPCHelvetica" panose="00000400000000000000" pitchFamily="2" charset="0"/>
            </a:endParaRPr>
          </a:p>
          <a:p>
            <a:pPr marL="285750" indent="-285750">
              <a:buFont typeface="Arial" panose="020B0604020202020204" pitchFamily="34" charset="0"/>
              <a:buChar char="•"/>
            </a:pPr>
            <a:r>
              <a:rPr lang="en-US" dirty="0" smtClean="0">
                <a:latin typeface="AWPCHelvetica" panose="00000400000000000000" pitchFamily="2" charset="0"/>
              </a:rPr>
              <a:t>How </a:t>
            </a:r>
            <a:r>
              <a:rPr lang="en-US" dirty="0">
                <a:latin typeface="AWPCHelvetica" panose="00000400000000000000" pitchFamily="2" charset="0"/>
              </a:rPr>
              <a:t>to recognize a well-designed yearbook spread </a:t>
            </a:r>
          </a:p>
          <a:p>
            <a:endParaRPr lang="en-US" dirty="0" smtClean="0">
              <a:latin typeface="AWPCHelvetica" panose="00000400000000000000" pitchFamily="2" charset="0"/>
            </a:endParaRPr>
          </a:p>
          <a:p>
            <a:pPr marL="285750" indent="-285750">
              <a:buFont typeface="Arial" panose="020B0604020202020204" pitchFamily="34" charset="0"/>
              <a:buChar char="•"/>
            </a:pPr>
            <a:r>
              <a:rPr lang="en-US" dirty="0" smtClean="0">
                <a:latin typeface="AWPCHelvetica" panose="00000400000000000000" pitchFamily="2" charset="0"/>
              </a:rPr>
              <a:t>Basic </a:t>
            </a:r>
            <a:r>
              <a:rPr lang="en-US" dirty="0">
                <a:latin typeface="AWPCHelvetica" panose="00000400000000000000" pitchFamily="2" charset="0"/>
              </a:rPr>
              <a:t>design concepts that include column structure, external margins, internal margins, eyeline, points and picas </a:t>
            </a:r>
          </a:p>
        </p:txBody>
      </p:sp>
    </p:spTree>
    <p:extLst>
      <p:ext uri="{BB962C8B-B14F-4D97-AF65-F5344CB8AC3E}">
        <p14:creationId xmlns:p14="http://schemas.microsoft.com/office/powerpoint/2010/main" val="204251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6179</TotalTime>
  <Words>4634</Words>
  <Application>Microsoft Office PowerPoint</Application>
  <PresentationFormat>On-screen Show (4:3)</PresentationFormat>
  <Paragraphs>511</Paragraphs>
  <Slides>55</Slides>
  <Notes>15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Understanding Why  Design Matters</vt:lpstr>
      <vt:lpstr>PowerPoint Presentation</vt:lpstr>
      <vt:lpstr>PowerPoint Presentation</vt:lpstr>
      <vt:lpstr>PowerPoint Presentation</vt:lpstr>
      <vt:lpstr>Lesson 1: Observing the Elements  of Good Editorial Design</vt:lpstr>
      <vt:lpstr>Lesson 1: Observing the Elements  of Good Editorial Design</vt:lpstr>
      <vt:lpstr>Lesson 1 Activity: Spotting  Good Design Elements</vt:lpstr>
      <vt:lpstr>Lesson 2: Starting With a  Blank Page</vt:lpstr>
      <vt:lpstr>Lesson 2: Starting With a  Blank Page</vt:lpstr>
      <vt:lpstr>Lesson 2: Starting With a  Blank Page</vt:lpstr>
      <vt:lpstr>Math? In Yearbook?</vt:lpstr>
      <vt:lpstr>Three Areas</vt:lpstr>
      <vt:lpstr>Perfect Packaging</vt:lpstr>
      <vt:lpstr>Lesson 2 Activity:  Dominating Design</vt:lpstr>
      <vt:lpstr>Lesson 2 Activity: Manipulating Photos to Create an Eyeline and Consistent Internal Margins</vt:lpstr>
      <vt:lpstr>Lesson 2 Activity: Manipulating  Photos to Create an Eyeline and Consistent Internal Margins</vt:lpstr>
      <vt:lpstr>Lesson 3: Designing a  Basic Layout </vt:lpstr>
      <vt:lpstr>Lesson 3: Designing a  Basic Layout </vt:lpstr>
      <vt:lpstr>Lesson 3 Activity:  Time To Design </vt:lpstr>
      <vt:lpstr>Lesson 3 Activity:  Time To Design</vt:lpstr>
      <vt:lpstr>Lesson 3 Activity:  Time To Design</vt:lpstr>
      <vt:lpstr>Lesson 3 Activity:  Time To Design</vt:lpstr>
      <vt:lpstr> Lesson 3 Activity:  Time To Design  </vt:lpstr>
      <vt:lpstr>Lesson 3 Activity:  Time To Design</vt:lpstr>
      <vt:lpstr>Lesson 3 Activity:  Time To Design </vt:lpstr>
      <vt:lpstr>Lesson 3 Activity:  Time To Design</vt:lpstr>
      <vt:lpstr>Lesson 3 Activity:  Time To Design</vt:lpstr>
      <vt:lpstr>Lesson 3 Activity:  Time To Design</vt:lpstr>
      <vt:lpstr>Lesson 4: Understanding Type</vt:lpstr>
      <vt:lpstr>Lesson 4: Understanding Type </vt:lpstr>
      <vt:lpstr>Lesson 4 Vocabulary</vt:lpstr>
      <vt:lpstr>Lesson 4 Vocabulary</vt:lpstr>
      <vt:lpstr>Lesson 4 Vocabulary</vt:lpstr>
      <vt:lpstr>Lesson 4 Vocabulary</vt:lpstr>
      <vt:lpstr>Lesson 4 Vocabulary</vt:lpstr>
      <vt:lpstr>Lesson 4: Understanding Type</vt:lpstr>
      <vt:lpstr>Lesson 4 Activity:  Font Identification</vt:lpstr>
      <vt:lpstr>Lesson 5: Selecting Fonts </vt:lpstr>
      <vt:lpstr>Lesson 5: Selecting Fonts </vt:lpstr>
      <vt:lpstr>Lesson 5: Selecting Fonts</vt:lpstr>
      <vt:lpstr>Lesson 5: Selecting Fonts</vt:lpstr>
      <vt:lpstr>Lesson 5 Activity: Picking  Appropriate Body Copy Fonts</vt:lpstr>
      <vt:lpstr>Lesson 6: Headline Type</vt:lpstr>
      <vt:lpstr>Lesson 6: Headline Type </vt:lpstr>
      <vt:lpstr>Lesson 6: Headline Type</vt:lpstr>
      <vt:lpstr>Lesson 6: Headline Type</vt:lpstr>
      <vt:lpstr>Lesson 6: Headline Type</vt:lpstr>
      <vt:lpstr>Lesson 6 Activity:  As a Matter of Font</vt:lpstr>
      <vt:lpstr>Lesson 7: Creating a Secondary  Coverage Package</vt:lpstr>
      <vt:lpstr>Lesson 7: Creating a Secondary  Coverage Package </vt:lpstr>
      <vt:lpstr>Lesson 7 Activity:  A Different Approach</vt:lpstr>
      <vt:lpstr>Lesson 7 Activity:  A Different Approach</vt:lpstr>
      <vt:lpstr>Lesson 7 Activity:  A Different Approach</vt:lpstr>
      <vt:lpstr>Lesson 7 Activity:  A Different Approach</vt:lpstr>
    </vt:vector>
  </TitlesOfParts>
  <Company>Walsworth Publishing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Wuckowitsch</dc:creator>
  <cp:lastModifiedBy>Kristin Mateski</cp:lastModifiedBy>
  <cp:revision>83</cp:revision>
  <dcterms:created xsi:type="dcterms:W3CDTF">2014-05-12T18:28:49Z</dcterms:created>
  <dcterms:modified xsi:type="dcterms:W3CDTF">2014-08-13T20:55:34Z</dcterms:modified>
</cp:coreProperties>
</file>